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95" r:id="rId2"/>
    <p:sldId id="257" r:id="rId3"/>
    <p:sldId id="258" r:id="rId4"/>
    <p:sldId id="259" r:id="rId5"/>
    <p:sldId id="296" r:id="rId6"/>
    <p:sldId id="265" r:id="rId7"/>
    <p:sldId id="286" r:id="rId8"/>
    <p:sldId id="287" r:id="rId9"/>
    <p:sldId id="288" r:id="rId10"/>
    <p:sldId id="289" r:id="rId11"/>
    <p:sldId id="290" r:id="rId12"/>
    <p:sldId id="291" r:id="rId13"/>
    <p:sldId id="294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990033"/>
    <a:srgbClr val="990000"/>
    <a:srgbClr val="C0C0C0"/>
    <a:srgbClr val="F8F8F8"/>
    <a:srgbClr val="800080"/>
    <a:srgbClr val="420AB2"/>
    <a:srgbClr val="FDF5FC"/>
    <a:srgbClr val="FBDDFC"/>
    <a:srgbClr val="FF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4660"/>
  </p:normalViewPr>
  <p:slideViewPr>
    <p:cSldViewPr>
      <p:cViewPr>
        <p:scale>
          <a:sx n="100" d="100"/>
          <a:sy n="100" d="100"/>
        </p:scale>
        <p:origin x="414" y="-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7BAB3-CC9B-4D3A-911D-B87779848968}" type="datetimeFigureOut">
              <a:rPr lang="en-AU" smtClean="0"/>
              <a:t>12/06/2017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31FDF-89F4-41E2-AE13-4E882CC090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5777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31FDF-89F4-41E2-AE13-4E882CC090B4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2549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31FDF-89F4-41E2-AE13-4E882CC090B4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6185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E4DC-4614-4BB7-A831-4295DF25D337}" type="datetime1">
              <a:rPr lang="en-AU" smtClean="0"/>
              <a:t>12/06/2017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4FE5-F9DC-463C-8F1F-077A9A251D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638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E536-0C4C-40D0-924E-2CF91036F928}" type="datetime1">
              <a:rPr lang="en-AU" smtClean="0"/>
              <a:t>12/06/2017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4FE5-F9DC-463C-8F1F-077A9A251D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3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DF44-73A1-436D-A672-3F65E7BA41C5}" type="datetime1">
              <a:rPr lang="en-AU" smtClean="0"/>
              <a:t>12/06/2017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4FE5-F9DC-463C-8F1F-077A9A251D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056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0EBE-AE4A-49BD-BBA2-856BB4E79199}" type="datetime1">
              <a:rPr lang="en-AU" smtClean="0"/>
              <a:t>12/06/2017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4FE5-F9DC-463C-8F1F-077A9A251D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281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14FA-1C50-4369-9464-1EFAB76EF5E6}" type="datetime1">
              <a:rPr lang="en-AU" smtClean="0"/>
              <a:t>12/06/2017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4FE5-F9DC-463C-8F1F-077A9A251D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9682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9BC4-8C2B-4E8F-9130-99FBE90BC5D6}" type="datetime1">
              <a:rPr lang="en-AU" smtClean="0"/>
              <a:t>12/06/2017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4FE5-F9DC-463C-8F1F-077A9A251D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7283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66DF-4412-43DD-B9F5-A7EAFAB2D137}" type="datetime1">
              <a:rPr lang="en-AU" smtClean="0"/>
              <a:t>12/06/2017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4FE5-F9DC-463C-8F1F-077A9A251D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395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A2E6-25F1-4842-B3B6-37AA6AD0E57E}" type="datetime1">
              <a:rPr lang="en-AU" smtClean="0"/>
              <a:t>12/06/2017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4FE5-F9DC-463C-8F1F-077A9A251D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112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6532-D8BB-4080-B4FA-5F4B53C1EEA3}" type="datetime1">
              <a:rPr lang="en-AU" smtClean="0"/>
              <a:t>12/06/2017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4FE5-F9DC-463C-8F1F-077A9A251D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84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14C6-7FA1-41E8-9FFD-5D051C616611}" type="datetime1">
              <a:rPr lang="en-AU" smtClean="0"/>
              <a:t>12/06/2017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4FE5-F9DC-463C-8F1F-077A9A251D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515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BEB5-F5C2-4E2D-8A13-16637FA9610A}" type="datetime1">
              <a:rPr lang="en-AU" smtClean="0"/>
              <a:t>12/06/2017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4FE5-F9DC-463C-8F1F-077A9A251D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8061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CD1AA-DD93-4777-8066-0C188A0D0FD6}" type="datetime1">
              <a:rPr lang="en-AU" smtClean="0"/>
              <a:t>12/06/2017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B4FE5-F9DC-463C-8F1F-077A9A251D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860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slide" Target="slide8.xml"/><Relationship Id="rId18" Type="http://schemas.openxmlformats.org/officeDocument/2006/relationships/image" Target="../media/image29.emf"/><Relationship Id="rId3" Type="http://schemas.openxmlformats.org/officeDocument/2006/relationships/slide" Target="slide11.xml"/><Relationship Id="rId7" Type="http://schemas.openxmlformats.org/officeDocument/2006/relationships/image" Target="../media/image18.png"/><Relationship Id="rId12" Type="http://schemas.openxmlformats.org/officeDocument/2006/relationships/slide" Target="slide6.xml"/><Relationship Id="rId17" Type="http://schemas.openxmlformats.org/officeDocument/2006/relationships/slide" Target="slide14.xml"/><Relationship Id="rId2" Type="http://schemas.openxmlformats.org/officeDocument/2006/relationships/image" Target="../media/image25.png"/><Relationship Id="rId16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slide" Target="slide3.xml"/><Relationship Id="rId5" Type="http://schemas.microsoft.com/office/2007/relationships/hdphoto" Target="../media/hdphoto2.wdp"/><Relationship Id="rId15" Type="http://schemas.openxmlformats.org/officeDocument/2006/relationships/slide" Target="slide12.xml"/><Relationship Id="rId10" Type="http://schemas.openxmlformats.org/officeDocument/2006/relationships/image" Target="../media/image3.png"/><Relationship Id="rId4" Type="http://schemas.openxmlformats.org/officeDocument/2006/relationships/image" Target="../media/image26.png"/><Relationship Id="rId9" Type="http://schemas.openxmlformats.org/officeDocument/2006/relationships/slide" Target="slide2.xml"/><Relationship Id="rId1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2.xml"/><Relationship Id="rId7" Type="http://schemas.openxmlformats.org/officeDocument/2006/relationships/slide" Target="slide8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4.xml"/><Relationship Id="rId5" Type="http://schemas.openxmlformats.org/officeDocument/2006/relationships/slide" Target="slide3.xml"/><Relationship Id="rId10" Type="http://schemas.openxmlformats.org/officeDocument/2006/relationships/slide" Target="slide13.xml"/><Relationship Id="rId4" Type="http://schemas.openxmlformats.org/officeDocument/2006/relationships/image" Target="../media/image3.png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1.png"/><Relationship Id="rId7" Type="http://schemas.openxmlformats.org/officeDocument/2006/relationships/slide" Target="slide6.xml"/><Relationship Id="rId12" Type="http://schemas.openxmlformats.org/officeDocument/2006/relationships/slide" Target="slide1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13.xml"/><Relationship Id="rId5" Type="http://schemas.openxmlformats.org/officeDocument/2006/relationships/image" Target="../media/image3.png"/><Relationship Id="rId10" Type="http://schemas.openxmlformats.org/officeDocument/2006/relationships/slide" Target="slide12.xml"/><Relationship Id="rId4" Type="http://schemas.openxmlformats.org/officeDocument/2006/relationships/slide" Target="slide2.xml"/><Relationship Id="rId9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image" Target="../media/image32.jpeg"/><Relationship Id="rId5" Type="http://schemas.openxmlformats.org/officeDocument/2006/relationships/slide" Target="slide6.xml"/><Relationship Id="rId10" Type="http://schemas.openxmlformats.org/officeDocument/2006/relationships/slide" Target="slide14.xml"/><Relationship Id="rId4" Type="http://schemas.openxmlformats.org/officeDocument/2006/relationships/slide" Target="slide3.xml"/><Relationship Id="rId9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10" Type="http://schemas.openxmlformats.org/officeDocument/2006/relationships/slide" Target="slide14.xml"/><Relationship Id="rId4" Type="http://schemas.openxmlformats.org/officeDocument/2006/relationships/slide" Target="slide3.xml"/><Relationship Id="rId9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2.xml"/><Relationship Id="rId7" Type="http://schemas.openxmlformats.org/officeDocument/2006/relationships/slide" Target="slide8.xml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4.xml"/><Relationship Id="rId5" Type="http://schemas.openxmlformats.org/officeDocument/2006/relationships/slide" Target="slide3.xml"/><Relationship Id="rId10" Type="http://schemas.openxmlformats.org/officeDocument/2006/relationships/slide" Target="slide13.xml"/><Relationship Id="rId4" Type="http://schemas.openxmlformats.org/officeDocument/2006/relationships/image" Target="../media/image3.png"/><Relationship Id="rId9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12.xm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11" Type="http://schemas.openxmlformats.org/officeDocument/2006/relationships/slide" Target="slide2.xml"/><Relationship Id="rId5" Type="http://schemas.openxmlformats.org/officeDocument/2006/relationships/slide" Target="slide8.xml"/><Relationship Id="rId10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2.xml"/><Relationship Id="rId12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slide" Target="slide10.xml"/><Relationship Id="rId5" Type="http://schemas.openxmlformats.org/officeDocument/2006/relationships/slide" Target="slide5.xml"/><Relationship Id="rId10" Type="http://schemas.openxmlformats.org/officeDocument/2006/relationships/slide" Target="slide8.xml"/><Relationship Id="rId4" Type="http://schemas.openxmlformats.org/officeDocument/2006/relationships/slide" Target="slide4.xml"/><Relationship Id="rId9" Type="http://schemas.openxmlformats.org/officeDocument/2006/relationships/slide" Target="slide6.xml"/><Relationship Id="rId1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slide" Target="slide8.xml"/><Relationship Id="rId18" Type="http://schemas.openxmlformats.org/officeDocument/2006/relationships/slide" Target="slide4.xml"/><Relationship Id="rId3" Type="http://schemas.openxmlformats.org/officeDocument/2006/relationships/hyperlink" Target="http://www.labfreez.com/MPR-series-portable-refrigerator" TargetMode="External"/><Relationship Id="rId7" Type="http://schemas.openxmlformats.org/officeDocument/2006/relationships/image" Target="../media/image8.png"/><Relationship Id="rId12" Type="http://schemas.openxmlformats.org/officeDocument/2006/relationships/slide" Target="slide6.xml"/><Relationship Id="rId17" Type="http://schemas.openxmlformats.org/officeDocument/2006/relationships/slide" Target="slide14.xml"/><Relationship Id="rId2" Type="http://schemas.openxmlformats.org/officeDocument/2006/relationships/hyperlink" Target="https://www.canada.ca/en/public-health/services/publications/healthy-living/national-vaccine-storage-handling-guidelines-immunization-providers-2015.html" TargetMode="External"/><Relationship Id="rId16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slide" Target="slide3.xml"/><Relationship Id="rId5" Type="http://schemas.openxmlformats.org/officeDocument/2006/relationships/image" Target="../media/image6.png"/><Relationship Id="rId15" Type="http://schemas.openxmlformats.org/officeDocument/2006/relationships/slide" Target="slide12.xml"/><Relationship Id="rId10" Type="http://schemas.openxmlformats.org/officeDocument/2006/relationships/image" Target="../media/image3.png"/><Relationship Id="rId19" Type="http://schemas.openxmlformats.org/officeDocument/2006/relationships/slide" Target="slide5.xml"/><Relationship Id="rId4" Type="http://schemas.openxmlformats.org/officeDocument/2006/relationships/image" Target="../media/image5.jpeg"/><Relationship Id="rId9" Type="http://schemas.openxmlformats.org/officeDocument/2006/relationships/slide" Target="slide2.xml"/><Relationship Id="rId1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0.xml"/><Relationship Id="rId18" Type="http://schemas.openxmlformats.org/officeDocument/2006/relationships/slide" Target="slide5.xml"/><Relationship Id="rId3" Type="http://schemas.openxmlformats.org/officeDocument/2006/relationships/hyperlink" Target="https://www.canada.ca/en/public-health/services/publications/healthy-living/national-vaccine-storage-handling-guidelines-immunization-providers-2015.html" TargetMode="External"/><Relationship Id="rId7" Type="http://schemas.openxmlformats.org/officeDocument/2006/relationships/image" Target="../media/image12.jpeg"/><Relationship Id="rId12" Type="http://schemas.openxmlformats.org/officeDocument/2006/relationships/slide" Target="slide8.xml"/><Relationship Id="rId17" Type="http://schemas.openxmlformats.org/officeDocument/2006/relationships/slide" Target="slide4.xml"/><Relationship Id="rId2" Type="http://schemas.openxmlformats.org/officeDocument/2006/relationships/hyperlink" Target="https://www.bar-fridges-australia.com.au/medicine-vaccine-glass-door-fridge-medisafe-fkg-371g2-381l.html" TargetMode="External"/><Relationship Id="rId16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slide" Target="slide6.xml"/><Relationship Id="rId5" Type="http://schemas.openxmlformats.org/officeDocument/2006/relationships/image" Target="../media/image10.jpeg"/><Relationship Id="rId15" Type="http://schemas.openxmlformats.org/officeDocument/2006/relationships/slide" Target="slide13.xml"/><Relationship Id="rId10" Type="http://schemas.openxmlformats.org/officeDocument/2006/relationships/slide" Target="slide3.xml"/><Relationship Id="rId4" Type="http://schemas.openxmlformats.org/officeDocument/2006/relationships/image" Target="../media/image9.jpeg"/><Relationship Id="rId9" Type="http://schemas.openxmlformats.org/officeDocument/2006/relationships/image" Target="../media/image3.png"/><Relationship Id="rId14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slide" Target="slide14.xml"/><Relationship Id="rId4" Type="http://schemas.openxmlformats.org/officeDocument/2006/relationships/slide" Target="slide3.xml"/><Relationship Id="rId9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10" Type="http://schemas.openxmlformats.org/officeDocument/2006/relationships/slide" Target="slide14.xml"/><Relationship Id="rId4" Type="http://schemas.openxmlformats.org/officeDocument/2006/relationships/slide" Target="slide3.xml"/><Relationship Id="rId9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6.xml"/><Relationship Id="rId18" Type="http://schemas.openxmlformats.org/officeDocument/2006/relationships/slide" Target="slide14.xml"/><Relationship Id="rId3" Type="http://schemas.openxmlformats.org/officeDocument/2006/relationships/image" Target="../media/image14.png"/><Relationship Id="rId7" Type="http://schemas.openxmlformats.org/officeDocument/2006/relationships/slide" Target="slide9.xml"/><Relationship Id="rId12" Type="http://schemas.openxmlformats.org/officeDocument/2006/relationships/slide" Target="slide3.xml"/><Relationship Id="rId17" Type="http://schemas.openxmlformats.org/officeDocument/2006/relationships/slide" Target="slide13.xml"/><Relationship Id="rId2" Type="http://schemas.openxmlformats.org/officeDocument/2006/relationships/image" Target="../media/image13.png"/><Relationship Id="rId16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3.png"/><Relationship Id="rId5" Type="http://schemas.openxmlformats.org/officeDocument/2006/relationships/image" Target="../media/image16.png"/><Relationship Id="rId15" Type="http://schemas.openxmlformats.org/officeDocument/2006/relationships/slide" Target="slide10.xml"/><Relationship Id="rId10" Type="http://schemas.openxmlformats.org/officeDocument/2006/relationships/slide" Target="slide2.xml"/><Relationship Id="rId19" Type="http://schemas.openxmlformats.org/officeDocument/2006/relationships/hyperlink" Target="https://www.rsaconference.com/writable/presentations/file_upload/fon4-t11_hacking_blockchain.pdf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slide" Target="slide12.xml"/><Relationship Id="rId3" Type="http://schemas.openxmlformats.org/officeDocument/2006/relationships/image" Target="../media/image21.png"/><Relationship Id="rId7" Type="http://schemas.openxmlformats.org/officeDocument/2006/relationships/slide" Target="slide2.xml"/><Relationship Id="rId12" Type="http://schemas.openxmlformats.org/officeDocument/2006/relationships/slide" Target="slide10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slide" Target="slide8.xml"/><Relationship Id="rId5" Type="http://schemas.openxmlformats.org/officeDocument/2006/relationships/image" Target="../media/image23.png"/><Relationship Id="rId15" Type="http://schemas.openxmlformats.org/officeDocument/2006/relationships/slide" Target="slide14.xml"/><Relationship Id="rId10" Type="http://schemas.openxmlformats.org/officeDocument/2006/relationships/slide" Target="slide6.xml"/><Relationship Id="rId4" Type="http://schemas.openxmlformats.org/officeDocument/2006/relationships/image" Target="../media/image22.png"/><Relationship Id="rId9" Type="http://schemas.openxmlformats.org/officeDocument/2006/relationships/slide" Target="slide3.xml"/><Relationship Id="rId1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zanimate.com/wp-content/uploads/2009/12/Griffith-Univers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97551"/>
            <a:ext cx="1406657" cy="65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679" y="1052736"/>
            <a:ext cx="8064896" cy="86409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A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Vacci</a:t>
            </a:r>
            <a:r>
              <a:rPr lang="en-A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-Chain: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Safe and Smarter Vaccine Storage</a:t>
            </a:r>
            <a:b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Monitoring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840" y="5123284"/>
            <a:ext cx="6400800" cy="1224136"/>
          </a:xfrm>
        </p:spPr>
        <p:txBody>
          <a:bodyPr>
            <a:noAutofit/>
          </a:bodyPr>
          <a:lstStyle/>
          <a:p>
            <a:r>
              <a:rPr lang="en-AU" sz="1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r>
              <a:rPr lang="en-AU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Kamanashis</a:t>
            </a:r>
            <a:r>
              <a:rPr lang="en-A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Biswas</a:t>
            </a:r>
          </a:p>
          <a:p>
            <a:r>
              <a:rPr lang="en-AU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Vallipuram</a:t>
            </a:r>
            <a:r>
              <a:rPr lang="en-AU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AU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Muthukkumarasamy</a:t>
            </a:r>
            <a:endParaRPr lang="en-AU" sz="1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AU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Wee </a:t>
            </a:r>
            <a:r>
              <a:rPr lang="en-AU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Lum</a:t>
            </a:r>
            <a:r>
              <a:rPr lang="en-AU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Tan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97352"/>
            <a:ext cx="4067944" cy="2804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200" b="1" dirty="0">
                <a:solidFill>
                  <a:schemeClr val="bg1">
                    <a:lumMod val="85000"/>
                  </a:schemeClr>
                </a:solidFill>
              </a:rPr>
              <a:t>K. Biswas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5240" y="0"/>
            <a:ext cx="9177752" cy="47667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7944" y="6589762"/>
            <a:ext cx="5094568" cy="288000"/>
          </a:xfrm>
          <a:prstGeom prst="rect">
            <a:avLst/>
          </a:prstGeom>
          <a:gradFill flip="none" rotWithShape="1">
            <a:gsLst>
              <a:gs pos="0">
                <a:srgbClr val="3201BB">
                  <a:shade val="30000"/>
                  <a:satMod val="115000"/>
                </a:srgbClr>
              </a:gs>
              <a:gs pos="50000">
                <a:srgbClr val="3201BB">
                  <a:shade val="67500"/>
                  <a:satMod val="115000"/>
                </a:srgbClr>
              </a:gs>
              <a:gs pos="100000">
                <a:srgbClr val="3201BB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200" b="1" dirty="0" err="1">
                <a:solidFill>
                  <a:schemeClr val="bg1">
                    <a:lumMod val="85000"/>
                  </a:schemeClr>
                </a:solidFill>
              </a:rPr>
              <a:t>Vacci</a:t>
            </a:r>
            <a:r>
              <a:rPr lang="en-AU" sz="1200" b="1" dirty="0">
                <a:solidFill>
                  <a:schemeClr val="bg1">
                    <a:lumMod val="85000"/>
                  </a:schemeClr>
                </a:solidFill>
              </a:rPr>
              <a:t>-Chain: A safe and smarter vaccine storage and monitoring system</a:t>
            </a:r>
          </a:p>
        </p:txBody>
      </p:sp>
      <p:pic>
        <p:nvPicPr>
          <p:cNvPr id="5" name="Picture 2" descr="Image result for vaccinations crying bab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04886"/>
            <a:ext cx="2088232" cy="232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009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97240"/>
            <a:ext cx="2893743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Rectangle 102"/>
          <p:cNvSpPr/>
          <p:nvPr/>
        </p:nvSpPr>
        <p:spPr>
          <a:xfrm>
            <a:off x="4572000" y="3096"/>
            <a:ext cx="4608512" cy="1439620"/>
          </a:xfrm>
          <a:prstGeom prst="rect">
            <a:avLst/>
          </a:prstGeom>
          <a:solidFill>
            <a:srgbClr val="320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8" name="Rectangle 107"/>
          <p:cNvSpPr/>
          <p:nvPr/>
        </p:nvSpPr>
        <p:spPr>
          <a:xfrm>
            <a:off x="-15240" y="0"/>
            <a:ext cx="4623752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-15240" y="1268760"/>
            <a:ext cx="9195752" cy="648072"/>
          </a:xfrm>
          <a:prstGeom prst="rect">
            <a:avLst/>
          </a:prstGeom>
          <a:solidFill>
            <a:srgbClr val="320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itle 9"/>
          <p:cNvSpPr txBox="1">
            <a:spLocks/>
          </p:cNvSpPr>
          <p:nvPr/>
        </p:nvSpPr>
        <p:spPr>
          <a:xfrm>
            <a:off x="97776" y="1216208"/>
            <a:ext cx="4644008" cy="68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b="1" dirty="0">
                <a:solidFill>
                  <a:schemeClr val="bg1"/>
                </a:solidFill>
              </a:rPr>
              <a:t>  </a:t>
            </a:r>
            <a:r>
              <a:rPr lang="en-AU" sz="3100" b="1" dirty="0">
                <a:solidFill>
                  <a:schemeClr val="bg1"/>
                </a:solidFill>
              </a:rPr>
              <a:t>System Architecture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695006" y="560874"/>
            <a:ext cx="2469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1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AU" sz="1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A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System  Architecture</a:t>
            </a:r>
          </a:p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</a:t>
            </a:r>
            <a:endParaRPr lang="en-AU" sz="1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6" name="TextBox 125">
            <a:hlinkClick r:id="rId3" action="ppaction://hlinksldjump"/>
          </p:cNvPr>
          <p:cNvSpPr txBox="1"/>
          <p:nvPr/>
        </p:nvSpPr>
        <p:spPr>
          <a:xfrm>
            <a:off x="4768568" y="1091580"/>
            <a:ext cx="955560" cy="1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pic>
        <p:nvPicPr>
          <p:cNvPr id="6146" name="Picture 2" descr="Image result for temperature sensor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6087">
            <a:off x="1609124" y="5074414"/>
            <a:ext cx="422478" cy="31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Image result for temperature sensor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6087">
            <a:off x="1628580" y="4507587"/>
            <a:ext cx="422478" cy="31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Image result for temperature sensor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68764">
            <a:off x="2944950" y="4356101"/>
            <a:ext cx="422478" cy="31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Image result for temperature sensor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68764">
            <a:off x="2152862" y="3914325"/>
            <a:ext cx="422478" cy="31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Image result for temperature sensor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6087">
            <a:off x="1235444" y="3881596"/>
            <a:ext cx="422478" cy="31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Image result for temperature sensor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68764">
            <a:off x="2983862" y="3544557"/>
            <a:ext cx="422478" cy="31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892506" y="3601920"/>
            <a:ext cx="599374" cy="202132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6" name="Oval 85"/>
          <p:cNvSpPr/>
          <p:nvPr/>
        </p:nvSpPr>
        <p:spPr>
          <a:xfrm>
            <a:off x="2045904" y="3981416"/>
            <a:ext cx="599374" cy="202132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8" name="Oval 87"/>
          <p:cNvSpPr/>
          <p:nvPr/>
        </p:nvSpPr>
        <p:spPr>
          <a:xfrm>
            <a:off x="2830168" y="4407900"/>
            <a:ext cx="599374" cy="202132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1" name="Oval 90"/>
          <p:cNvSpPr/>
          <p:nvPr/>
        </p:nvSpPr>
        <p:spPr>
          <a:xfrm rot="5400000">
            <a:off x="1520676" y="5135578"/>
            <a:ext cx="599374" cy="202132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149" name="Picture 5" descr="Image result for sensor and &quot;aggregator&quot;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38565"/>
            <a:ext cx="1316851" cy="151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232282">
            <a:off x="5179377" y="4374469"/>
            <a:ext cx="655797" cy="165803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3404104" y="4514530"/>
            <a:ext cx="136446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3865552" y="3813781"/>
            <a:ext cx="985732" cy="5890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  <a:stCxn id="6146" idx="0"/>
          </p:cNvCxnSpPr>
          <p:nvPr/>
        </p:nvCxnSpPr>
        <p:spPr>
          <a:xfrm flipV="1">
            <a:off x="1955832" y="4636832"/>
            <a:ext cx="2895452" cy="51386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210" y="3804052"/>
            <a:ext cx="2169151" cy="1222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2051" name="Straight Arrow Connector 2050"/>
          <p:cNvCxnSpPr>
            <a:cxnSpLocks/>
          </p:cNvCxnSpPr>
          <p:nvPr/>
        </p:nvCxnSpPr>
        <p:spPr>
          <a:xfrm flipV="1">
            <a:off x="5967228" y="4491783"/>
            <a:ext cx="648000" cy="30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557" y="2272680"/>
            <a:ext cx="760859" cy="79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64" name="Straight Arrow Connector 2063"/>
          <p:cNvCxnSpPr/>
          <p:nvPr/>
        </p:nvCxnSpPr>
        <p:spPr>
          <a:xfrm flipV="1">
            <a:off x="7976765" y="3321483"/>
            <a:ext cx="1" cy="44390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" name="Picture 2" descr="Image result for temperature sensor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6087">
            <a:off x="95550" y="3732938"/>
            <a:ext cx="906635" cy="679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8" name="Straight Arrow Connector 127"/>
          <p:cNvCxnSpPr/>
          <p:nvPr/>
        </p:nvCxnSpPr>
        <p:spPr>
          <a:xfrm flipV="1">
            <a:off x="672806" y="4054776"/>
            <a:ext cx="648000" cy="3052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Oval 128"/>
          <p:cNvSpPr/>
          <p:nvPr/>
        </p:nvSpPr>
        <p:spPr>
          <a:xfrm rot="5400000">
            <a:off x="1131913" y="3981416"/>
            <a:ext cx="599374" cy="202132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75" name="TextBox 2074"/>
          <p:cNvSpPr txBox="1"/>
          <p:nvPr/>
        </p:nvSpPr>
        <p:spPr>
          <a:xfrm>
            <a:off x="111322" y="4763776"/>
            <a:ext cx="100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C00000"/>
                </a:solidFill>
              </a:rPr>
              <a:t>Temperature Sensor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1951137" y="6172145"/>
            <a:ext cx="1570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C00000"/>
                </a:solidFill>
              </a:rPr>
              <a:t>Domestic Refrigerator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4851284" y="5096217"/>
            <a:ext cx="10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C00000"/>
                </a:solidFill>
              </a:rPr>
              <a:t>Aggregator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3491880" y="4125826"/>
            <a:ext cx="10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C00000"/>
                </a:solidFill>
              </a:rPr>
              <a:t>Data Logger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7308304" y="5120853"/>
            <a:ext cx="1004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C00000"/>
                </a:solidFill>
              </a:rPr>
              <a:t>Miners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7183744" y="3046119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C00000"/>
                </a:solidFill>
              </a:rPr>
              <a:t>Distributed Ledger</a:t>
            </a:r>
          </a:p>
        </p:txBody>
      </p:sp>
      <p:sp>
        <p:nvSpPr>
          <p:cNvPr id="53" name="Rectangle 52"/>
          <p:cNvSpPr/>
          <p:nvPr/>
        </p:nvSpPr>
        <p:spPr>
          <a:xfrm>
            <a:off x="0" y="6597352"/>
            <a:ext cx="4067944" cy="2804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200" b="1" dirty="0">
                <a:solidFill>
                  <a:schemeClr val="bg1">
                    <a:lumMod val="85000"/>
                  </a:schemeClr>
                </a:solidFill>
              </a:rPr>
              <a:t>K. Biswas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067944" y="6589762"/>
            <a:ext cx="5094568" cy="288000"/>
          </a:xfrm>
          <a:prstGeom prst="rect">
            <a:avLst/>
          </a:prstGeom>
          <a:gradFill flip="none" rotWithShape="1">
            <a:gsLst>
              <a:gs pos="0">
                <a:srgbClr val="3201BB">
                  <a:shade val="30000"/>
                  <a:satMod val="115000"/>
                </a:srgbClr>
              </a:gs>
              <a:gs pos="50000">
                <a:srgbClr val="3201BB">
                  <a:shade val="67500"/>
                  <a:satMod val="115000"/>
                </a:srgbClr>
              </a:gs>
              <a:gs pos="100000">
                <a:srgbClr val="3201BB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200" b="1" dirty="0" err="1">
                <a:solidFill>
                  <a:schemeClr val="bg1">
                    <a:lumMod val="85000"/>
                  </a:schemeClr>
                </a:solidFill>
              </a:rPr>
              <a:t>Vacci</a:t>
            </a:r>
            <a:r>
              <a:rPr lang="en-AU" sz="1200" b="1" dirty="0">
                <a:solidFill>
                  <a:schemeClr val="bg1">
                    <a:lumMod val="85000"/>
                  </a:schemeClr>
                </a:solidFill>
              </a:rPr>
              <a:t>-Chain: A safe and smarter vaccine storage and monitoring system</a:t>
            </a:r>
          </a:p>
        </p:txBody>
      </p:sp>
      <p:pic>
        <p:nvPicPr>
          <p:cNvPr id="55" name="Picture 5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127" y="6614336"/>
            <a:ext cx="217634" cy="22860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8604448" y="6591333"/>
            <a:ext cx="539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D338220-E6FF-43E2-98F9-BE97226C0C72}" type="slidenum">
              <a:rPr lang="en-AU" sz="1200" b="1" smtClean="0">
                <a:solidFill>
                  <a:schemeClr val="bg1"/>
                </a:solidFill>
              </a:rPr>
              <a:pPr algn="r"/>
              <a:t>10</a:t>
            </a:fld>
            <a:endParaRPr lang="en-AU" sz="1200" b="1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-15240" y="0"/>
            <a:ext cx="4623752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84616" y="1929"/>
            <a:ext cx="432048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Limitations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Is The Solution?</a:t>
            </a:r>
          </a:p>
          <a:p>
            <a:pPr algn="r"/>
            <a:r>
              <a:rPr lang="en-AU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Proposed System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Future Work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 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References</a:t>
            </a:r>
          </a:p>
        </p:txBody>
      </p:sp>
      <p:sp>
        <p:nvSpPr>
          <p:cNvPr id="59" name="TextBox 58">
            <a:hlinkClick r:id="rId11" action="ppaction://hlinksldjump"/>
          </p:cNvPr>
          <p:cNvSpPr txBox="1"/>
          <p:nvPr/>
        </p:nvSpPr>
        <p:spPr>
          <a:xfrm>
            <a:off x="3673848" y="54352"/>
            <a:ext cx="867064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60" name="TextBox 59">
            <a:hlinkClick r:id="rId12" action="ppaction://hlinksldjump"/>
          </p:cNvPr>
          <p:cNvSpPr txBox="1"/>
          <p:nvPr/>
        </p:nvSpPr>
        <p:spPr>
          <a:xfrm>
            <a:off x="3664120" y="227552"/>
            <a:ext cx="868968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61" name="TextBox 60">
            <a:hlinkClick r:id="rId13" action="ppaction://hlinksldjump"/>
          </p:cNvPr>
          <p:cNvSpPr txBox="1"/>
          <p:nvPr/>
        </p:nvSpPr>
        <p:spPr>
          <a:xfrm>
            <a:off x="2843808" y="389680"/>
            <a:ext cx="1686032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62" name="TextBox 61">
            <a:hlinkClick r:id="rId14" action="ppaction://hlinksldjump"/>
          </p:cNvPr>
          <p:cNvSpPr txBox="1"/>
          <p:nvPr/>
        </p:nvSpPr>
        <p:spPr>
          <a:xfrm>
            <a:off x="3275856" y="517327"/>
            <a:ext cx="1270192" cy="16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63" name="TextBox 62">
            <a:hlinkClick r:id="rId15" action="ppaction://hlinksldjump"/>
          </p:cNvPr>
          <p:cNvSpPr txBox="1"/>
          <p:nvPr/>
        </p:nvSpPr>
        <p:spPr>
          <a:xfrm>
            <a:off x="3275856" y="713936"/>
            <a:ext cx="1257216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64" name="TextBox 63">
            <a:hlinkClick r:id="rId16" action="ppaction://hlinksldjump"/>
          </p:cNvPr>
          <p:cNvSpPr txBox="1"/>
          <p:nvPr/>
        </p:nvSpPr>
        <p:spPr>
          <a:xfrm>
            <a:off x="3686824" y="869848"/>
            <a:ext cx="833272" cy="132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65" name="TextBox 64">
            <a:hlinkClick r:id="rId17" action="ppaction://hlinksldjump"/>
          </p:cNvPr>
          <p:cNvSpPr txBox="1"/>
          <p:nvPr/>
        </p:nvSpPr>
        <p:spPr>
          <a:xfrm>
            <a:off x="3842192" y="1038192"/>
            <a:ext cx="684384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8">
            <a:lum bright="-20000" contrast="20000"/>
          </a:blip>
          <a:stretch>
            <a:fillRect/>
          </a:stretch>
        </p:blipFill>
        <p:spPr>
          <a:xfrm>
            <a:off x="3923928" y="1994887"/>
            <a:ext cx="2854368" cy="161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33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4572000" y="3096"/>
            <a:ext cx="4608512" cy="1439620"/>
          </a:xfrm>
          <a:prstGeom prst="rect">
            <a:avLst/>
          </a:prstGeom>
          <a:solidFill>
            <a:srgbClr val="320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7" name="Rectangle 56"/>
          <p:cNvSpPr/>
          <p:nvPr/>
        </p:nvSpPr>
        <p:spPr>
          <a:xfrm>
            <a:off x="-15240" y="0"/>
            <a:ext cx="4623752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-15240" y="1268760"/>
            <a:ext cx="9195752" cy="648072"/>
          </a:xfrm>
          <a:prstGeom prst="rect">
            <a:avLst/>
          </a:prstGeom>
          <a:solidFill>
            <a:srgbClr val="320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itle 9"/>
          <p:cNvSpPr txBox="1">
            <a:spLocks/>
          </p:cNvSpPr>
          <p:nvPr/>
        </p:nvSpPr>
        <p:spPr>
          <a:xfrm>
            <a:off x="107504" y="1196752"/>
            <a:ext cx="4644008" cy="68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b="1" dirty="0">
                <a:solidFill>
                  <a:schemeClr val="bg1"/>
                </a:solidFill>
              </a:rPr>
              <a:t>  </a:t>
            </a:r>
            <a:r>
              <a:rPr lang="en-AU" sz="3100" b="1" dirty="0">
                <a:solidFill>
                  <a:schemeClr val="bg1"/>
                </a:solidFill>
              </a:rPr>
              <a:t>Benefits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68" name="TextBox 67">
            <a:hlinkClick r:id="rId2" action="ppaction://hlinksldjump"/>
          </p:cNvPr>
          <p:cNvSpPr txBox="1"/>
          <p:nvPr/>
        </p:nvSpPr>
        <p:spPr>
          <a:xfrm>
            <a:off x="4761240" y="743120"/>
            <a:ext cx="1044624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43" name="TextBox 42"/>
          <p:cNvSpPr txBox="1"/>
          <p:nvPr/>
        </p:nvSpPr>
        <p:spPr>
          <a:xfrm>
            <a:off x="467544" y="2438602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b="1" dirty="0"/>
              <a:t>Transparency-</a:t>
            </a:r>
            <a:r>
              <a:rPr lang="en-US" dirty="0"/>
              <a:t> every block in the chain is visible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b="1" dirty="0"/>
              <a:t>Traceability- </a:t>
            </a:r>
            <a:r>
              <a:rPr lang="en-US" dirty="0"/>
              <a:t>can trace the origin of vaccines, manufacturing &amp; expiry date etc.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b="1" dirty="0"/>
              <a:t>Accuracy-</a:t>
            </a:r>
            <a:r>
              <a:rPr lang="en-US" dirty="0"/>
              <a:t> temperature data is stored accurately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b="1" dirty="0"/>
              <a:t>Fault Tolerance- </a:t>
            </a:r>
            <a:r>
              <a:rPr lang="en-US" dirty="0"/>
              <a:t>distributed ledger eliminates </a:t>
            </a:r>
            <a:r>
              <a:rPr lang="en-US" dirty="0" err="1"/>
              <a:t>SPoF</a:t>
            </a:r>
            <a:endParaRPr lang="en-US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b="1" dirty="0"/>
              <a:t>Security- </a:t>
            </a:r>
            <a:r>
              <a:rPr lang="en-US" dirty="0"/>
              <a:t>blockchain is immutable and irrefutable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b="1" dirty="0"/>
              <a:t>Ease of Access- </a:t>
            </a:r>
            <a:r>
              <a:rPr lang="en-US" dirty="0"/>
              <a:t>easily can check the history, availability etc.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6597352"/>
            <a:ext cx="4067944" cy="2804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200" b="1" dirty="0">
                <a:solidFill>
                  <a:schemeClr val="bg1">
                    <a:lumMod val="85000"/>
                  </a:schemeClr>
                </a:solidFill>
              </a:rPr>
              <a:t>K. Biswas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067944" y="6589762"/>
            <a:ext cx="5094568" cy="288000"/>
          </a:xfrm>
          <a:prstGeom prst="rect">
            <a:avLst/>
          </a:prstGeom>
          <a:gradFill flip="none" rotWithShape="1">
            <a:gsLst>
              <a:gs pos="0">
                <a:srgbClr val="3201BB">
                  <a:shade val="30000"/>
                  <a:satMod val="115000"/>
                </a:srgbClr>
              </a:gs>
              <a:gs pos="50000">
                <a:srgbClr val="3201BB">
                  <a:shade val="67500"/>
                  <a:satMod val="115000"/>
                </a:srgbClr>
              </a:gs>
              <a:gs pos="100000">
                <a:srgbClr val="3201BB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200" b="1" dirty="0" err="1">
                <a:solidFill>
                  <a:schemeClr val="bg1">
                    <a:lumMod val="85000"/>
                  </a:schemeClr>
                </a:solidFill>
              </a:rPr>
              <a:t>Vacci</a:t>
            </a:r>
            <a:r>
              <a:rPr lang="en-AU" sz="1200" b="1" dirty="0">
                <a:solidFill>
                  <a:schemeClr val="bg1">
                    <a:lumMod val="85000"/>
                  </a:schemeClr>
                </a:solidFill>
              </a:rPr>
              <a:t>-Chain: A safe and smarter vaccine storage and monitoring system</a:t>
            </a:r>
          </a:p>
        </p:txBody>
      </p:sp>
      <p:pic>
        <p:nvPicPr>
          <p:cNvPr id="26" name="Picture 2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27" y="6614336"/>
            <a:ext cx="217634" cy="2286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604448" y="6591333"/>
            <a:ext cx="539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D338220-E6FF-43E2-98F9-BE97226C0C72}" type="slidenum">
              <a:rPr lang="en-AU" sz="1200" b="1" smtClean="0">
                <a:solidFill>
                  <a:schemeClr val="bg1"/>
                </a:solidFill>
              </a:rPr>
              <a:pPr algn="r"/>
              <a:t>11</a:t>
            </a:fld>
            <a:endParaRPr lang="en-AU" sz="1200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15240" y="0"/>
            <a:ext cx="4623752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4616" y="1929"/>
            <a:ext cx="432048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Limitations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Is The Solution?</a:t>
            </a:r>
          </a:p>
          <a:p>
            <a:pPr algn="r"/>
            <a:r>
              <a:rPr lang="en-AU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Proposed System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Future Work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 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References</a:t>
            </a:r>
          </a:p>
        </p:txBody>
      </p:sp>
      <p:sp>
        <p:nvSpPr>
          <p:cNvPr id="32" name="TextBox 31">
            <a:hlinkClick r:id="rId5" action="ppaction://hlinksldjump"/>
          </p:cNvPr>
          <p:cNvSpPr txBox="1"/>
          <p:nvPr/>
        </p:nvSpPr>
        <p:spPr>
          <a:xfrm>
            <a:off x="3673848" y="54352"/>
            <a:ext cx="867064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33" name="TextBox 32">
            <a:hlinkClick r:id="rId6" action="ppaction://hlinksldjump"/>
          </p:cNvPr>
          <p:cNvSpPr txBox="1"/>
          <p:nvPr/>
        </p:nvSpPr>
        <p:spPr>
          <a:xfrm>
            <a:off x="3664120" y="227552"/>
            <a:ext cx="868968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34" name="TextBox 33">
            <a:hlinkClick r:id="rId7" action="ppaction://hlinksldjump"/>
          </p:cNvPr>
          <p:cNvSpPr txBox="1"/>
          <p:nvPr/>
        </p:nvSpPr>
        <p:spPr>
          <a:xfrm>
            <a:off x="2843808" y="389680"/>
            <a:ext cx="1686032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35" name="TextBox 34">
            <a:hlinkClick r:id="rId8" action="ppaction://hlinksldjump"/>
          </p:cNvPr>
          <p:cNvSpPr txBox="1"/>
          <p:nvPr/>
        </p:nvSpPr>
        <p:spPr>
          <a:xfrm>
            <a:off x="3275856" y="517327"/>
            <a:ext cx="1270192" cy="16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36" name="TextBox 35">
            <a:hlinkClick r:id="rId9" action="ppaction://hlinksldjump"/>
          </p:cNvPr>
          <p:cNvSpPr txBox="1"/>
          <p:nvPr/>
        </p:nvSpPr>
        <p:spPr>
          <a:xfrm>
            <a:off x="3275856" y="713936"/>
            <a:ext cx="1257216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37" name="TextBox 36">
            <a:hlinkClick r:id="rId10" action="ppaction://hlinksldjump"/>
          </p:cNvPr>
          <p:cNvSpPr txBox="1"/>
          <p:nvPr/>
        </p:nvSpPr>
        <p:spPr>
          <a:xfrm>
            <a:off x="3686824" y="869848"/>
            <a:ext cx="833272" cy="132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38" name="TextBox 37">
            <a:hlinkClick r:id="rId11" action="ppaction://hlinksldjump"/>
          </p:cNvPr>
          <p:cNvSpPr txBox="1"/>
          <p:nvPr/>
        </p:nvSpPr>
        <p:spPr>
          <a:xfrm>
            <a:off x="3842192" y="1038192"/>
            <a:ext cx="684384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39" name="TextBox 38"/>
          <p:cNvSpPr txBox="1"/>
          <p:nvPr/>
        </p:nvSpPr>
        <p:spPr>
          <a:xfrm>
            <a:off x="4695006" y="560874"/>
            <a:ext cx="2469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1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AU" sz="1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System  Architecture</a:t>
            </a:r>
          </a:p>
          <a:p>
            <a:r>
              <a:rPr lang="en-A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</a:t>
            </a:r>
            <a:endParaRPr lang="en-A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0" name="TextBox 39">
            <a:hlinkClick r:id="rId8" action="ppaction://hlinksldjump"/>
          </p:cNvPr>
          <p:cNvSpPr txBox="1"/>
          <p:nvPr/>
        </p:nvSpPr>
        <p:spPr>
          <a:xfrm>
            <a:off x="4768568" y="951584"/>
            <a:ext cx="1171584" cy="6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</p:spTree>
    <p:extLst>
      <p:ext uri="{BB962C8B-B14F-4D97-AF65-F5344CB8AC3E}">
        <p14:creationId xmlns:p14="http://schemas.microsoft.com/office/powerpoint/2010/main" val="3115771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Image result for cold chain vac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254" y="2097432"/>
            <a:ext cx="6727684" cy="371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4572000" y="3096"/>
            <a:ext cx="4608512" cy="1439620"/>
          </a:xfrm>
          <a:prstGeom prst="rect">
            <a:avLst/>
          </a:prstGeom>
          <a:solidFill>
            <a:srgbClr val="320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Rectangle 49"/>
          <p:cNvSpPr/>
          <p:nvPr/>
        </p:nvSpPr>
        <p:spPr>
          <a:xfrm>
            <a:off x="-15240" y="0"/>
            <a:ext cx="4623752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-15240" y="1268760"/>
            <a:ext cx="9195752" cy="648072"/>
          </a:xfrm>
          <a:prstGeom prst="rect">
            <a:avLst/>
          </a:prstGeom>
          <a:solidFill>
            <a:srgbClr val="320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itle 9"/>
          <p:cNvSpPr txBox="1">
            <a:spLocks/>
          </p:cNvSpPr>
          <p:nvPr/>
        </p:nvSpPr>
        <p:spPr>
          <a:xfrm>
            <a:off x="72008" y="1220952"/>
            <a:ext cx="4644008" cy="68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2800" b="1" dirty="0">
                <a:solidFill>
                  <a:schemeClr val="bg1"/>
                </a:solidFill>
              </a:rPr>
              <a:t>   Future Work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13" y="4869160"/>
            <a:ext cx="2285127" cy="1566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3" name="Straight Arrow Connector 12"/>
          <p:cNvCxnSpPr>
            <a:cxnSpLocks/>
          </p:cNvCxnSpPr>
          <p:nvPr/>
        </p:nvCxnSpPr>
        <p:spPr>
          <a:xfrm flipH="1">
            <a:off x="1475656" y="4149080"/>
            <a:ext cx="1584176" cy="720080"/>
          </a:xfrm>
          <a:prstGeom prst="straightConnector1">
            <a:avLst/>
          </a:prstGeom>
          <a:ln w="28575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241254" y="3212976"/>
            <a:ext cx="1530546" cy="1152128"/>
          </a:xfrm>
          <a:prstGeom prst="rect">
            <a:avLst/>
          </a:prstGeom>
          <a:solidFill>
            <a:srgbClr val="FFFF00">
              <a:alpha val="4000"/>
            </a:srgbClr>
          </a:solidFill>
          <a:ln cap="rnd" cmpd="dbl">
            <a:solidFill>
              <a:srgbClr val="FF0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0" y="6597352"/>
            <a:ext cx="4067944" cy="2804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200" b="1" dirty="0">
                <a:solidFill>
                  <a:schemeClr val="bg1">
                    <a:lumMod val="85000"/>
                  </a:schemeClr>
                </a:solidFill>
              </a:rPr>
              <a:t>K. Biswas</a:t>
            </a:r>
          </a:p>
        </p:txBody>
      </p:sp>
      <p:sp>
        <p:nvSpPr>
          <p:cNvPr id="89" name="Rectangle 88"/>
          <p:cNvSpPr/>
          <p:nvPr/>
        </p:nvSpPr>
        <p:spPr>
          <a:xfrm>
            <a:off x="4067944" y="6589762"/>
            <a:ext cx="5094568" cy="288000"/>
          </a:xfrm>
          <a:prstGeom prst="rect">
            <a:avLst/>
          </a:prstGeom>
          <a:gradFill flip="none" rotWithShape="1">
            <a:gsLst>
              <a:gs pos="0">
                <a:srgbClr val="3201BB">
                  <a:shade val="30000"/>
                  <a:satMod val="115000"/>
                </a:srgbClr>
              </a:gs>
              <a:gs pos="50000">
                <a:srgbClr val="3201BB">
                  <a:shade val="67500"/>
                  <a:satMod val="115000"/>
                </a:srgbClr>
              </a:gs>
              <a:gs pos="100000">
                <a:srgbClr val="3201BB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200" b="1" dirty="0" err="1">
                <a:solidFill>
                  <a:schemeClr val="bg1">
                    <a:lumMod val="85000"/>
                  </a:schemeClr>
                </a:solidFill>
              </a:rPr>
              <a:t>Vacci</a:t>
            </a:r>
            <a:r>
              <a:rPr lang="en-AU" sz="1200" b="1" dirty="0">
                <a:solidFill>
                  <a:schemeClr val="bg1">
                    <a:lumMod val="85000"/>
                  </a:schemeClr>
                </a:solidFill>
              </a:rPr>
              <a:t>-Chain: A safe and smarter vaccine storage and monitoring system</a:t>
            </a:r>
          </a:p>
        </p:txBody>
      </p:sp>
      <p:pic>
        <p:nvPicPr>
          <p:cNvPr id="90" name="Picture 8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27" y="6614336"/>
            <a:ext cx="217634" cy="228600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8604448" y="6591333"/>
            <a:ext cx="539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D338220-E6FF-43E2-98F9-BE97226C0C72}" type="slidenum">
              <a:rPr lang="en-AU" sz="1200" b="1" smtClean="0">
                <a:solidFill>
                  <a:schemeClr val="bg1"/>
                </a:solidFill>
              </a:rPr>
              <a:pPr algn="r"/>
              <a:t>12</a:t>
            </a:fld>
            <a:endParaRPr lang="en-AU" sz="1200" b="1" dirty="0">
              <a:solidFill>
                <a:schemeClr val="bg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-15240" y="0"/>
            <a:ext cx="4623752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84616" y="1929"/>
            <a:ext cx="432048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Limitations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Is The Solution?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Proposed System</a:t>
            </a:r>
          </a:p>
          <a:p>
            <a:pPr algn="r"/>
            <a:r>
              <a:rPr lang="en-AU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Future Work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 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References</a:t>
            </a:r>
          </a:p>
        </p:txBody>
      </p:sp>
      <p:sp>
        <p:nvSpPr>
          <p:cNvPr id="94" name="TextBox 93">
            <a:hlinkClick r:id="rId6" action="ppaction://hlinksldjump"/>
          </p:cNvPr>
          <p:cNvSpPr txBox="1"/>
          <p:nvPr/>
        </p:nvSpPr>
        <p:spPr>
          <a:xfrm>
            <a:off x="3673848" y="54352"/>
            <a:ext cx="867064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95" name="TextBox 94">
            <a:hlinkClick r:id="rId7" action="ppaction://hlinksldjump"/>
          </p:cNvPr>
          <p:cNvSpPr txBox="1"/>
          <p:nvPr/>
        </p:nvSpPr>
        <p:spPr>
          <a:xfrm>
            <a:off x="3664120" y="227552"/>
            <a:ext cx="868968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96" name="TextBox 95">
            <a:hlinkClick r:id="rId8" action="ppaction://hlinksldjump"/>
          </p:cNvPr>
          <p:cNvSpPr txBox="1"/>
          <p:nvPr/>
        </p:nvSpPr>
        <p:spPr>
          <a:xfrm>
            <a:off x="2843808" y="389680"/>
            <a:ext cx="1686032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97" name="TextBox 96">
            <a:hlinkClick r:id="rId9" action="ppaction://hlinksldjump"/>
          </p:cNvPr>
          <p:cNvSpPr txBox="1"/>
          <p:nvPr/>
        </p:nvSpPr>
        <p:spPr>
          <a:xfrm>
            <a:off x="3275856" y="517327"/>
            <a:ext cx="1270192" cy="16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98" name="TextBox 97">
            <a:hlinkClick r:id="rId10" action="ppaction://hlinksldjump"/>
          </p:cNvPr>
          <p:cNvSpPr txBox="1"/>
          <p:nvPr/>
        </p:nvSpPr>
        <p:spPr>
          <a:xfrm>
            <a:off x="3275856" y="713936"/>
            <a:ext cx="1257216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99" name="TextBox 98">
            <a:hlinkClick r:id="rId11" action="ppaction://hlinksldjump"/>
          </p:cNvPr>
          <p:cNvSpPr txBox="1"/>
          <p:nvPr/>
        </p:nvSpPr>
        <p:spPr>
          <a:xfrm>
            <a:off x="3686824" y="869848"/>
            <a:ext cx="833272" cy="132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100" name="TextBox 99">
            <a:hlinkClick r:id="rId12" action="ppaction://hlinksldjump"/>
          </p:cNvPr>
          <p:cNvSpPr txBox="1"/>
          <p:nvPr/>
        </p:nvSpPr>
        <p:spPr>
          <a:xfrm>
            <a:off x="3842192" y="1038192"/>
            <a:ext cx="684384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</p:spTree>
    <p:extLst>
      <p:ext uri="{BB962C8B-B14F-4D97-AF65-F5344CB8AC3E}">
        <p14:creationId xmlns:p14="http://schemas.microsoft.com/office/powerpoint/2010/main" val="733282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996952"/>
            <a:ext cx="7920880" cy="1866392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Safe, secure and transparent system</a:t>
            </a:r>
            <a:endParaRPr lang="en-AU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en-A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Better traceability</a:t>
            </a:r>
          </a:p>
          <a:p>
            <a:pPr algn="just"/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Cost effective solution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572000" y="3096"/>
            <a:ext cx="4608512" cy="1439620"/>
          </a:xfrm>
          <a:prstGeom prst="rect">
            <a:avLst/>
          </a:prstGeom>
          <a:solidFill>
            <a:srgbClr val="320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/>
          <p:cNvSpPr/>
          <p:nvPr/>
        </p:nvSpPr>
        <p:spPr>
          <a:xfrm>
            <a:off x="-15240" y="0"/>
            <a:ext cx="4623752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-15240" y="1268760"/>
            <a:ext cx="9195752" cy="648072"/>
          </a:xfrm>
          <a:prstGeom prst="rect">
            <a:avLst/>
          </a:prstGeom>
          <a:solidFill>
            <a:srgbClr val="320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72008" y="1196752"/>
            <a:ext cx="4644008" cy="689600"/>
          </a:xfrm>
        </p:spPr>
        <p:txBody>
          <a:bodyPr>
            <a:normAutofit fontScale="90000"/>
          </a:bodyPr>
          <a:lstStyle/>
          <a:p>
            <a:pPr algn="l"/>
            <a:r>
              <a:rPr lang="en-AU" dirty="0">
                <a:solidFill>
                  <a:schemeClr val="bg1"/>
                </a:solidFill>
              </a:rPr>
              <a:t>  </a:t>
            </a:r>
            <a:r>
              <a:rPr lang="en-AU" sz="3100" b="1" dirty="0">
                <a:solidFill>
                  <a:schemeClr val="bg1"/>
                </a:solidFill>
              </a:rPr>
              <a:t>Conclusion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597352"/>
            <a:ext cx="4067944" cy="2804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200" b="1" dirty="0">
                <a:solidFill>
                  <a:schemeClr val="bg1">
                    <a:lumMod val="85000"/>
                  </a:schemeClr>
                </a:solidFill>
              </a:rPr>
              <a:t>K. Biswas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067944" y="6589762"/>
            <a:ext cx="5094568" cy="288000"/>
          </a:xfrm>
          <a:prstGeom prst="rect">
            <a:avLst/>
          </a:prstGeom>
          <a:gradFill flip="none" rotWithShape="1">
            <a:gsLst>
              <a:gs pos="0">
                <a:srgbClr val="3201BB">
                  <a:shade val="30000"/>
                  <a:satMod val="115000"/>
                </a:srgbClr>
              </a:gs>
              <a:gs pos="50000">
                <a:srgbClr val="3201BB">
                  <a:shade val="67500"/>
                  <a:satMod val="115000"/>
                </a:srgbClr>
              </a:gs>
              <a:gs pos="100000">
                <a:srgbClr val="3201BB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200" b="1" dirty="0" err="1">
                <a:solidFill>
                  <a:schemeClr val="bg1">
                    <a:lumMod val="85000"/>
                  </a:schemeClr>
                </a:solidFill>
              </a:rPr>
              <a:t>Vacci</a:t>
            </a:r>
            <a:r>
              <a:rPr lang="en-AU" sz="1200" b="1" dirty="0">
                <a:solidFill>
                  <a:schemeClr val="bg1">
                    <a:lumMod val="85000"/>
                  </a:schemeClr>
                </a:solidFill>
              </a:rPr>
              <a:t>-Chain: A safe and smarter vaccine storage and monitoring system</a:t>
            </a:r>
          </a:p>
        </p:txBody>
      </p:sp>
      <p:pic>
        <p:nvPicPr>
          <p:cNvPr id="23" name="Picture 2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7" y="6614336"/>
            <a:ext cx="217634" cy="2286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604448" y="6591333"/>
            <a:ext cx="539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D338220-E6FF-43E2-98F9-BE97226C0C72}" type="slidenum">
              <a:rPr lang="en-AU" sz="1200" b="1" smtClean="0">
                <a:solidFill>
                  <a:schemeClr val="bg1"/>
                </a:solidFill>
              </a:rPr>
              <a:pPr algn="r"/>
              <a:t>13</a:t>
            </a:fld>
            <a:endParaRPr lang="en-AU" sz="1200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15240" y="0"/>
            <a:ext cx="4623752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4616" y="1929"/>
            <a:ext cx="432048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Limitations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Is The Solution?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Proposed System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Future Work</a:t>
            </a:r>
          </a:p>
          <a:p>
            <a:pPr algn="r"/>
            <a:r>
              <a:rPr lang="en-AU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 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References</a:t>
            </a:r>
          </a:p>
        </p:txBody>
      </p:sp>
      <p:sp>
        <p:nvSpPr>
          <p:cNvPr id="27" name="TextBox 26">
            <a:hlinkClick r:id="rId4" action="ppaction://hlinksldjump"/>
          </p:cNvPr>
          <p:cNvSpPr txBox="1"/>
          <p:nvPr/>
        </p:nvSpPr>
        <p:spPr>
          <a:xfrm>
            <a:off x="3673848" y="54352"/>
            <a:ext cx="867064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35" name="TextBox 34">
            <a:hlinkClick r:id="rId5" action="ppaction://hlinksldjump"/>
          </p:cNvPr>
          <p:cNvSpPr txBox="1"/>
          <p:nvPr/>
        </p:nvSpPr>
        <p:spPr>
          <a:xfrm>
            <a:off x="3664120" y="227552"/>
            <a:ext cx="868968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43" name="TextBox 42">
            <a:hlinkClick r:id="rId6" action="ppaction://hlinksldjump"/>
          </p:cNvPr>
          <p:cNvSpPr txBox="1"/>
          <p:nvPr/>
        </p:nvSpPr>
        <p:spPr>
          <a:xfrm>
            <a:off x="2843808" y="389680"/>
            <a:ext cx="1686032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44" name="TextBox 43">
            <a:hlinkClick r:id="rId7" action="ppaction://hlinksldjump"/>
          </p:cNvPr>
          <p:cNvSpPr txBox="1"/>
          <p:nvPr/>
        </p:nvSpPr>
        <p:spPr>
          <a:xfrm>
            <a:off x="3275856" y="517327"/>
            <a:ext cx="1270192" cy="16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45" name="TextBox 44">
            <a:hlinkClick r:id="rId8" action="ppaction://hlinksldjump"/>
          </p:cNvPr>
          <p:cNvSpPr txBox="1"/>
          <p:nvPr/>
        </p:nvSpPr>
        <p:spPr>
          <a:xfrm>
            <a:off x="3275856" y="713936"/>
            <a:ext cx="1257216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46" name="TextBox 45">
            <a:hlinkClick r:id="rId9" action="ppaction://hlinksldjump"/>
          </p:cNvPr>
          <p:cNvSpPr txBox="1"/>
          <p:nvPr/>
        </p:nvSpPr>
        <p:spPr>
          <a:xfrm>
            <a:off x="3686824" y="869848"/>
            <a:ext cx="833272" cy="132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47" name="TextBox 46">
            <a:hlinkClick r:id="rId10" action="ppaction://hlinksldjump"/>
          </p:cNvPr>
          <p:cNvSpPr txBox="1"/>
          <p:nvPr/>
        </p:nvSpPr>
        <p:spPr>
          <a:xfrm>
            <a:off x="3842192" y="1038192"/>
            <a:ext cx="684384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pic>
        <p:nvPicPr>
          <p:cNvPr id="28" name="Picture 2" descr="Related imag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361" y="2445754"/>
            <a:ext cx="2815733" cy="316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648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616" y="2462416"/>
            <a:ext cx="8280920" cy="2884232"/>
          </a:xfrm>
        </p:spPr>
        <p:txBody>
          <a:bodyPr>
            <a:noAutofit/>
          </a:bodyPr>
          <a:lstStyle/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[1] Australian Government Department of Health and Ageing, National Vaccine Storage Standards, Strive for 5, 2nd Edition, 2013.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[2] R.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Brandom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“UK hospitals hit with massive ransomware attack”, https://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www.theverge.com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/2017/5/12/15630354/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nhs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-hospitals-ransomware-hack-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wannacry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-bit coin, 2017.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[3] J. Redman, “Nearly half the Internet temporarily incapacitated”, https://news.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bitcoin.com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/blockchain-prevented-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ddos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-attack/, 2016.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[4] K.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Karagiannis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“Hacking Blockchain”, RSA conference, San Francisco, https://www.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rsaconference.com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/writable/presentations/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file_upload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/fon4-t11_hacking_block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chain.pdf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2017.</a:t>
            </a:r>
            <a:endParaRPr lang="en-A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0" y="3096"/>
            <a:ext cx="4608512" cy="1439620"/>
          </a:xfrm>
          <a:prstGeom prst="rect">
            <a:avLst/>
          </a:prstGeom>
          <a:solidFill>
            <a:srgbClr val="320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23"/>
          <p:cNvSpPr/>
          <p:nvPr/>
        </p:nvSpPr>
        <p:spPr>
          <a:xfrm>
            <a:off x="-15240" y="0"/>
            <a:ext cx="4623752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15240" y="1268760"/>
            <a:ext cx="9195752" cy="648072"/>
          </a:xfrm>
          <a:prstGeom prst="rect">
            <a:avLst/>
          </a:prstGeom>
          <a:solidFill>
            <a:srgbClr val="320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itle 9"/>
          <p:cNvSpPr>
            <a:spLocks noGrp="1"/>
          </p:cNvSpPr>
          <p:nvPr>
            <p:ph type="ctrTitle"/>
          </p:nvPr>
        </p:nvSpPr>
        <p:spPr>
          <a:xfrm>
            <a:off x="107504" y="1196752"/>
            <a:ext cx="4644008" cy="689600"/>
          </a:xfrm>
        </p:spPr>
        <p:txBody>
          <a:bodyPr>
            <a:normAutofit fontScale="90000"/>
          </a:bodyPr>
          <a:lstStyle/>
          <a:p>
            <a:pPr algn="l"/>
            <a:r>
              <a:rPr lang="en-AU" b="1" dirty="0">
                <a:solidFill>
                  <a:schemeClr val="bg1"/>
                </a:solidFill>
              </a:rPr>
              <a:t>  </a:t>
            </a:r>
            <a:r>
              <a:rPr lang="en-AU" sz="3100" b="1" dirty="0">
                <a:solidFill>
                  <a:schemeClr val="bg1"/>
                </a:solidFill>
              </a:rPr>
              <a:t>References 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597352"/>
            <a:ext cx="4067944" cy="2804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200" b="1" dirty="0">
                <a:solidFill>
                  <a:schemeClr val="bg1">
                    <a:lumMod val="85000"/>
                  </a:schemeClr>
                </a:solidFill>
              </a:rPr>
              <a:t>K. Biswas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67944" y="6589762"/>
            <a:ext cx="5094568" cy="288000"/>
          </a:xfrm>
          <a:prstGeom prst="rect">
            <a:avLst/>
          </a:prstGeom>
          <a:gradFill flip="none" rotWithShape="1">
            <a:gsLst>
              <a:gs pos="0">
                <a:srgbClr val="3201BB">
                  <a:shade val="30000"/>
                  <a:satMod val="115000"/>
                </a:srgbClr>
              </a:gs>
              <a:gs pos="50000">
                <a:srgbClr val="3201BB">
                  <a:shade val="67500"/>
                  <a:satMod val="115000"/>
                </a:srgbClr>
              </a:gs>
              <a:gs pos="100000">
                <a:srgbClr val="3201BB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200" b="1" dirty="0" err="1">
                <a:solidFill>
                  <a:schemeClr val="bg1">
                    <a:lumMod val="85000"/>
                  </a:schemeClr>
                </a:solidFill>
              </a:rPr>
              <a:t>Vacci</a:t>
            </a:r>
            <a:r>
              <a:rPr lang="en-AU" sz="1200" b="1" dirty="0">
                <a:solidFill>
                  <a:schemeClr val="bg1">
                    <a:lumMod val="85000"/>
                  </a:schemeClr>
                </a:solidFill>
              </a:rPr>
              <a:t>-Chain: A safe and smarter vaccine storage and monitoring system</a:t>
            </a:r>
          </a:p>
        </p:txBody>
      </p:sp>
      <p:pic>
        <p:nvPicPr>
          <p:cNvPr id="26" name="Picture 2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7" y="6614336"/>
            <a:ext cx="217634" cy="2286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604448" y="6591333"/>
            <a:ext cx="539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D338220-E6FF-43E2-98F9-BE97226C0C72}" type="slidenum">
              <a:rPr lang="en-AU" sz="1200" b="1" smtClean="0">
                <a:solidFill>
                  <a:schemeClr val="bg1"/>
                </a:solidFill>
              </a:rPr>
              <a:pPr algn="r"/>
              <a:t>14</a:t>
            </a:fld>
            <a:endParaRPr lang="en-AU" sz="1200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15240" y="0"/>
            <a:ext cx="4623752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4616" y="1929"/>
            <a:ext cx="432048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Limitations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Is The Solution?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Proposed System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Future Work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 </a:t>
            </a:r>
          </a:p>
          <a:p>
            <a:pPr algn="r"/>
            <a:r>
              <a:rPr lang="en-AU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References</a:t>
            </a:r>
          </a:p>
        </p:txBody>
      </p:sp>
      <p:sp>
        <p:nvSpPr>
          <p:cNvPr id="32" name="TextBox 31">
            <a:hlinkClick r:id="rId4" action="ppaction://hlinksldjump"/>
          </p:cNvPr>
          <p:cNvSpPr txBox="1"/>
          <p:nvPr/>
        </p:nvSpPr>
        <p:spPr>
          <a:xfrm>
            <a:off x="3673848" y="54352"/>
            <a:ext cx="867064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33" name="TextBox 32">
            <a:hlinkClick r:id="rId5" action="ppaction://hlinksldjump"/>
          </p:cNvPr>
          <p:cNvSpPr txBox="1"/>
          <p:nvPr/>
        </p:nvSpPr>
        <p:spPr>
          <a:xfrm>
            <a:off x="3664120" y="227552"/>
            <a:ext cx="868968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34" name="TextBox 33">
            <a:hlinkClick r:id="rId6" action="ppaction://hlinksldjump"/>
          </p:cNvPr>
          <p:cNvSpPr txBox="1"/>
          <p:nvPr/>
        </p:nvSpPr>
        <p:spPr>
          <a:xfrm>
            <a:off x="2843808" y="389680"/>
            <a:ext cx="1686032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35" name="TextBox 34">
            <a:hlinkClick r:id="rId7" action="ppaction://hlinksldjump"/>
          </p:cNvPr>
          <p:cNvSpPr txBox="1"/>
          <p:nvPr/>
        </p:nvSpPr>
        <p:spPr>
          <a:xfrm>
            <a:off x="3275856" y="517327"/>
            <a:ext cx="1270192" cy="16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36" name="TextBox 35">
            <a:hlinkClick r:id="rId8" action="ppaction://hlinksldjump"/>
          </p:cNvPr>
          <p:cNvSpPr txBox="1"/>
          <p:nvPr/>
        </p:nvSpPr>
        <p:spPr>
          <a:xfrm>
            <a:off x="3275856" y="713936"/>
            <a:ext cx="1257216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45" name="TextBox 44">
            <a:hlinkClick r:id="rId9" action="ppaction://hlinksldjump"/>
          </p:cNvPr>
          <p:cNvSpPr txBox="1"/>
          <p:nvPr/>
        </p:nvSpPr>
        <p:spPr>
          <a:xfrm>
            <a:off x="3686824" y="869848"/>
            <a:ext cx="833272" cy="132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46" name="TextBox 45">
            <a:hlinkClick r:id="rId10" action="ppaction://hlinksldjump"/>
          </p:cNvPr>
          <p:cNvSpPr txBox="1"/>
          <p:nvPr/>
        </p:nvSpPr>
        <p:spPr>
          <a:xfrm>
            <a:off x="3842192" y="1038192"/>
            <a:ext cx="684384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</p:spTree>
    <p:extLst>
      <p:ext uri="{BB962C8B-B14F-4D97-AF65-F5344CB8AC3E}">
        <p14:creationId xmlns:p14="http://schemas.microsoft.com/office/powerpoint/2010/main" val="1377159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2492896"/>
            <a:ext cx="2438934" cy="348065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572000" y="3096"/>
            <a:ext cx="4608512" cy="1439620"/>
          </a:xfrm>
          <a:prstGeom prst="rect">
            <a:avLst/>
          </a:prstGeom>
          <a:solidFill>
            <a:srgbClr val="320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23"/>
          <p:cNvSpPr/>
          <p:nvPr/>
        </p:nvSpPr>
        <p:spPr>
          <a:xfrm>
            <a:off x="-15240" y="0"/>
            <a:ext cx="4623752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15240" y="1268760"/>
            <a:ext cx="9195752" cy="648072"/>
          </a:xfrm>
          <a:prstGeom prst="rect">
            <a:avLst/>
          </a:prstGeom>
          <a:solidFill>
            <a:srgbClr val="320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07504" y="1228540"/>
            <a:ext cx="4644008" cy="689600"/>
          </a:xfrm>
        </p:spPr>
        <p:txBody>
          <a:bodyPr>
            <a:normAutofit fontScale="90000"/>
          </a:bodyPr>
          <a:lstStyle/>
          <a:p>
            <a:pPr algn="l"/>
            <a:r>
              <a:rPr lang="en-AU" b="1" dirty="0">
                <a:solidFill>
                  <a:schemeClr val="bg1"/>
                </a:solidFill>
              </a:rPr>
              <a:t>  </a:t>
            </a:r>
            <a:r>
              <a:rPr lang="en-AU" sz="3100" b="1" dirty="0">
                <a:solidFill>
                  <a:schemeClr val="bg1"/>
                </a:solidFill>
              </a:rPr>
              <a:t>Thanks for your attention !!!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597352"/>
            <a:ext cx="4067944" cy="2804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200" b="1" dirty="0">
                <a:solidFill>
                  <a:schemeClr val="bg1">
                    <a:lumMod val="85000"/>
                  </a:schemeClr>
                </a:solidFill>
              </a:rPr>
              <a:t>K. Biswas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67944" y="6589762"/>
            <a:ext cx="5094568" cy="288000"/>
          </a:xfrm>
          <a:prstGeom prst="rect">
            <a:avLst/>
          </a:prstGeom>
          <a:gradFill flip="none" rotWithShape="1">
            <a:gsLst>
              <a:gs pos="0">
                <a:srgbClr val="3201BB">
                  <a:shade val="30000"/>
                  <a:satMod val="115000"/>
                </a:srgbClr>
              </a:gs>
              <a:gs pos="50000">
                <a:srgbClr val="3201BB">
                  <a:shade val="67500"/>
                  <a:satMod val="115000"/>
                </a:srgbClr>
              </a:gs>
              <a:gs pos="100000">
                <a:srgbClr val="3201BB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200" b="1" dirty="0" err="1">
                <a:solidFill>
                  <a:schemeClr val="bg1">
                    <a:lumMod val="85000"/>
                  </a:schemeClr>
                </a:solidFill>
              </a:rPr>
              <a:t>Vacci</a:t>
            </a:r>
            <a:r>
              <a:rPr lang="en-AU" sz="1200" b="1" dirty="0">
                <a:solidFill>
                  <a:schemeClr val="bg1">
                    <a:lumMod val="85000"/>
                  </a:schemeClr>
                </a:solidFill>
              </a:rPr>
              <a:t>-Chain: A safe and smarter vaccine storage and monitoring system</a:t>
            </a:r>
          </a:p>
        </p:txBody>
      </p:sp>
      <p:pic>
        <p:nvPicPr>
          <p:cNvPr id="36" name="Picture 3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27" y="6614336"/>
            <a:ext cx="217634" cy="2286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8604448" y="6591333"/>
            <a:ext cx="539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D338220-E6FF-43E2-98F9-BE97226C0C72}" type="slidenum">
              <a:rPr lang="en-AU" sz="1200" b="1" smtClean="0">
                <a:solidFill>
                  <a:schemeClr val="bg1"/>
                </a:solidFill>
              </a:rPr>
              <a:pPr algn="r"/>
              <a:t>15</a:t>
            </a:fld>
            <a:endParaRPr lang="en-AU" sz="1200" b="1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-15240" y="0"/>
            <a:ext cx="4623752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4616" y="1929"/>
            <a:ext cx="432048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Limitations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Is The Solution?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Proposed System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Future Work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 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References</a:t>
            </a:r>
          </a:p>
        </p:txBody>
      </p:sp>
      <p:sp>
        <p:nvSpPr>
          <p:cNvPr id="40" name="TextBox 39">
            <a:hlinkClick r:id="rId5" action="ppaction://hlinksldjump"/>
          </p:cNvPr>
          <p:cNvSpPr txBox="1"/>
          <p:nvPr/>
        </p:nvSpPr>
        <p:spPr>
          <a:xfrm>
            <a:off x="3673848" y="54352"/>
            <a:ext cx="867064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41" name="TextBox 40">
            <a:hlinkClick r:id="rId6" action="ppaction://hlinksldjump"/>
          </p:cNvPr>
          <p:cNvSpPr txBox="1"/>
          <p:nvPr/>
        </p:nvSpPr>
        <p:spPr>
          <a:xfrm>
            <a:off x="3664120" y="227552"/>
            <a:ext cx="868968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42" name="TextBox 41">
            <a:hlinkClick r:id="rId7" action="ppaction://hlinksldjump"/>
          </p:cNvPr>
          <p:cNvSpPr txBox="1"/>
          <p:nvPr/>
        </p:nvSpPr>
        <p:spPr>
          <a:xfrm>
            <a:off x="2843808" y="389680"/>
            <a:ext cx="1686032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43" name="TextBox 42">
            <a:hlinkClick r:id="rId8" action="ppaction://hlinksldjump"/>
          </p:cNvPr>
          <p:cNvSpPr txBox="1"/>
          <p:nvPr/>
        </p:nvSpPr>
        <p:spPr>
          <a:xfrm>
            <a:off x="3275856" y="517327"/>
            <a:ext cx="1270192" cy="16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44" name="TextBox 43">
            <a:hlinkClick r:id="rId9" action="ppaction://hlinksldjump"/>
          </p:cNvPr>
          <p:cNvSpPr txBox="1"/>
          <p:nvPr/>
        </p:nvSpPr>
        <p:spPr>
          <a:xfrm>
            <a:off x="3275856" y="713936"/>
            <a:ext cx="1257216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45" name="TextBox 44">
            <a:hlinkClick r:id="rId10" action="ppaction://hlinksldjump"/>
          </p:cNvPr>
          <p:cNvSpPr txBox="1"/>
          <p:nvPr/>
        </p:nvSpPr>
        <p:spPr>
          <a:xfrm>
            <a:off x="3686824" y="869848"/>
            <a:ext cx="833272" cy="132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46" name="TextBox 45">
            <a:hlinkClick r:id="rId11" action="ppaction://hlinksldjump"/>
          </p:cNvPr>
          <p:cNvSpPr txBox="1"/>
          <p:nvPr/>
        </p:nvSpPr>
        <p:spPr>
          <a:xfrm>
            <a:off x="3842192" y="1038192"/>
            <a:ext cx="684384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</p:spTree>
    <p:extLst>
      <p:ext uri="{BB962C8B-B14F-4D97-AF65-F5344CB8AC3E}">
        <p14:creationId xmlns:p14="http://schemas.microsoft.com/office/powerpoint/2010/main" val="1377159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3096"/>
            <a:ext cx="4608512" cy="1439620"/>
          </a:xfrm>
          <a:prstGeom prst="rect">
            <a:avLst/>
          </a:prstGeom>
          <a:solidFill>
            <a:srgbClr val="320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720" y="2382401"/>
            <a:ext cx="6400800" cy="3888432"/>
          </a:xfrm>
        </p:spPr>
        <p:txBody>
          <a:bodyPr>
            <a:noAutofit/>
          </a:bodyPr>
          <a:lstStyle/>
          <a:p>
            <a:pPr marL="358775" indent="-358775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A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  <a:p>
            <a:pPr marL="358775" indent="-358775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A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Limitations </a:t>
            </a:r>
          </a:p>
          <a:p>
            <a:pPr marL="358775" indent="-358775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A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the Solution?</a:t>
            </a:r>
          </a:p>
          <a:p>
            <a:pPr marL="358775" indent="-358775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A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Proposed  System</a:t>
            </a:r>
          </a:p>
          <a:p>
            <a:pPr marL="358775" indent="-358775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A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Future Work</a:t>
            </a:r>
          </a:p>
          <a:p>
            <a:pPr marL="358775" indent="-358775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A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</a:t>
            </a:r>
          </a:p>
          <a:p>
            <a:pPr marL="358775" indent="-358775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A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References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240" y="0"/>
            <a:ext cx="4623752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4616" y="1929"/>
            <a:ext cx="432048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Limitations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Is The Solution?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Proposed System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Future Work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 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References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-15240" y="1268760"/>
            <a:ext cx="9195752" cy="648072"/>
          </a:xfrm>
          <a:prstGeom prst="rect">
            <a:avLst/>
          </a:prstGeom>
          <a:solidFill>
            <a:srgbClr val="320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07504" y="1196752"/>
            <a:ext cx="4644008" cy="661319"/>
          </a:xfrm>
        </p:spPr>
        <p:txBody>
          <a:bodyPr>
            <a:normAutofit fontScale="90000"/>
          </a:bodyPr>
          <a:lstStyle/>
          <a:p>
            <a:pPr algn="l"/>
            <a:r>
              <a:rPr lang="en-AU" b="1" dirty="0">
                <a:solidFill>
                  <a:schemeClr val="bg1"/>
                </a:solidFill>
              </a:rPr>
              <a:t>  </a:t>
            </a:r>
            <a:r>
              <a:rPr lang="en-AU" sz="3100" b="1" dirty="0">
                <a:solidFill>
                  <a:schemeClr val="bg1"/>
                </a:solidFill>
              </a:rPr>
              <a:t>Outline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hlinkClick r:id="rId3" action="ppaction://hlinksldjump"/>
          </p:cNvPr>
          <p:cNvSpPr txBox="1"/>
          <p:nvPr/>
        </p:nvSpPr>
        <p:spPr>
          <a:xfrm>
            <a:off x="819634" y="2457370"/>
            <a:ext cx="1586310" cy="272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31" name="TextBox 30">
            <a:hlinkClick r:id="rId4" action="ppaction://hlinksldjump"/>
          </p:cNvPr>
          <p:cNvSpPr txBox="1"/>
          <p:nvPr/>
        </p:nvSpPr>
        <p:spPr>
          <a:xfrm>
            <a:off x="838920" y="2964001"/>
            <a:ext cx="1586310" cy="272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41" name="TextBox 40">
            <a:hlinkClick r:id="rId5" action="ppaction://hlinksldjump"/>
          </p:cNvPr>
          <p:cNvSpPr txBox="1"/>
          <p:nvPr/>
        </p:nvSpPr>
        <p:spPr>
          <a:xfrm>
            <a:off x="858546" y="3429000"/>
            <a:ext cx="2993374" cy="272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42" name="TextBox 41">
            <a:hlinkClick r:id="rId6" action="ppaction://hlinksldjump"/>
          </p:cNvPr>
          <p:cNvSpPr txBox="1"/>
          <p:nvPr/>
        </p:nvSpPr>
        <p:spPr>
          <a:xfrm>
            <a:off x="875286" y="3916986"/>
            <a:ext cx="1752498" cy="272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43" name="TextBox 42">
            <a:hlinkClick r:id="rId7" action="ppaction://hlinksldjump"/>
          </p:cNvPr>
          <p:cNvSpPr txBox="1"/>
          <p:nvPr/>
        </p:nvSpPr>
        <p:spPr>
          <a:xfrm>
            <a:off x="834274" y="4408498"/>
            <a:ext cx="2225558" cy="272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45" name="TextBox 44">
            <a:hlinkClick r:id="rId8" action="ppaction://hlinksldjump"/>
          </p:cNvPr>
          <p:cNvSpPr txBox="1"/>
          <p:nvPr/>
        </p:nvSpPr>
        <p:spPr>
          <a:xfrm>
            <a:off x="832084" y="4861151"/>
            <a:ext cx="1219636" cy="272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46" name="TextBox 45">
            <a:hlinkClick r:id="rId9" action="ppaction://hlinksldjump"/>
          </p:cNvPr>
          <p:cNvSpPr txBox="1"/>
          <p:nvPr/>
        </p:nvSpPr>
        <p:spPr>
          <a:xfrm>
            <a:off x="882912" y="5359847"/>
            <a:ext cx="1219636" cy="272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48" name="TextBox 47">
            <a:hlinkClick r:id="rId3" action="ppaction://hlinksldjump"/>
          </p:cNvPr>
          <p:cNvSpPr txBox="1"/>
          <p:nvPr/>
        </p:nvSpPr>
        <p:spPr>
          <a:xfrm>
            <a:off x="3673848" y="54352"/>
            <a:ext cx="867064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49" name="TextBox 48">
            <a:hlinkClick r:id="rId4" action="ppaction://hlinksldjump"/>
          </p:cNvPr>
          <p:cNvSpPr txBox="1"/>
          <p:nvPr/>
        </p:nvSpPr>
        <p:spPr>
          <a:xfrm>
            <a:off x="3664120" y="227552"/>
            <a:ext cx="868968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50" name="TextBox 49">
            <a:hlinkClick r:id="rId5" action="ppaction://hlinksldjump"/>
          </p:cNvPr>
          <p:cNvSpPr txBox="1"/>
          <p:nvPr/>
        </p:nvSpPr>
        <p:spPr>
          <a:xfrm>
            <a:off x="2843808" y="389680"/>
            <a:ext cx="1686032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51" name="TextBox 50">
            <a:hlinkClick r:id="rId10" action="ppaction://hlinksldjump"/>
          </p:cNvPr>
          <p:cNvSpPr txBox="1"/>
          <p:nvPr/>
        </p:nvSpPr>
        <p:spPr>
          <a:xfrm>
            <a:off x="3275856" y="517327"/>
            <a:ext cx="1270192" cy="16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52" name="TextBox 51">
            <a:hlinkClick r:id="rId7" action="ppaction://hlinksldjump"/>
          </p:cNvPr>
          <p:cNvSpPr txBox="1"/>
          <p:nvPr/>
        </p:nvSpPr>
        <p:spPr>
          <a:xfrm>
            <a:off x="3275856" y="713936"/>
            <a:ext cx="1257216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53" name="TextBox 52">
            <a:hlinkClick r:id="rId8" action="ppaction://hlinksldjump"/>
          </p:cNvPr>
          <p:cNvSpPr txBox="1"/>
          <p:nvPr/>
        </p:nvSpPr>
        <p:spPr>
          <a:xfrm>
            <a:off x="3686824" y="869848"/>
            <a:ext cx="833272" cy="132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54" name="TextBox 53">
            <a:hlinkClick r:id="rId9" action="ppaction://hlinksldjump"/>
          </p:cNvPr>
          <p:cNvSpPr txBox="1"/>
          <p:nvPr/>
        </p:nvSpPr>
        <p:spPr>
          <a:xfrm>
            <a:off x="3842192" y="1038192"/>
            <a:ext cx="684384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26" name="Rectangle 25"/>
          <p:cNvSpPr/>
          <p:nvPr/>
        </p:nvSpPr>
        <p:spPr>
          <a:xfrm>
            <a:off x="0" y="6597352"/>
            <a:ext cx="4067944" cy="2804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200" b="1" dirty="0">
                <a:solidFill>
                  <a:schemeClr val="bg1">
                    <a:lumMod val="85000"/>
                  </a:schemeClr>
                </a:solidFill>
              </a:rPr>
              <a:t>K. Biswas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067944" y="6589762"/>
            <a:ext cx="5094568" cy="288000"/>
          </a:xfrm>
          <a:prstGeom prst="rect">
            <a:avLst/>
          </a:prstGeom>
          <a:gradFill flip="none" rotWithShape="1">
            <a:gsLst>
              <a:gs pos="0">
                <a:srgbClr val="3201BB">
                  <a:shade val="30000"/>
                  <a:satMod val="115000"/>
                </a:srgbClr>
              </a:gs>
              <a:gs pos="50000">
                <a:srgbClr val="3201BB">
                  <a:shade val="67500"/>
                  <a:satMod val="115000"/>
                </a:srgbClr>
              </a:gs>
              <a:gs pos="100000">
                <a:srgbClr val="3201BB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200" b="1" dirty="0" err="1">
                <a:solidFill>
                  <a:schemeClr val="bg1">
                    <a:lumMod val="85000"/>
                  </a:schemeClr>
                </a:solidFill>
              </a:rPr>
              <a:t>Vacci</a:t>
            </a:r>
            <a:r>
              <a:rPr lang="en-AU" sz="1200" b="1" dirty="0">
                <a:solidFill>
                  <a:schemeClr val="bg1">
                    <a:lumMod val="85000"/>
                  </a:schemeClr>
                </a:solidFill>
              </a:rPr>
              <a:t>-Chain: A safe and smarter vaccine storage and monitoring system</a:t>
            </a:r>
          </a:p>
        </p:txBody>
      </p:sp>
      <p:pic>
        <p:nvPicPr>
          <p:cNvPr id="55" name="Picture 5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127" y="6614336"/>
            <a:ext cx="217634" cy="2286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8604448" y="6591333"/>
            <a:ext cx="539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D338220-E6FF-43E2-98F9-BE97226C0C72}" type="slidenum">
              <a:rPr lang="en-AU" sz="1200" b="1" smtClean="0">
                <a:solidFill>
                  <a:schemeClr val="bg1"/>
                </a:solidFill>
              </a:rPr>
              <a:pPr algn="r"/>
              <a:t>2</a:t>
            </a:fld>
            <a:endParaRPr lang="en-AU" sz="12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hlinkClick r:id="rId10" action="ppaction://hlinksldjump"/>
          </p:cNvPr>
          <p:cNvSpPr txBox="1"/>
          <p:nvPr/>
        </p:nvSpPr>
        <p:spPr>
          <a:xfrm>
            <a:off x="827584" y="3933056"/>
            <a:ext cx="2225558" cy="272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</p:spTree>
    <p:extLst>
      <p:ext uri="{BB962C8B-B14F-4D97-AF65-F5344CB8AC3E}">
        <p14:creationId xmlns:p14="http://schemas.microsoft.com/office/powerpoint/2010/main" val="700335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636912"/>
            <a:ext cx="4299470" cy="2736304"/>
          </a:xfrm>
        </p:spPr>
        <p:txBody>
          <a:bodyPr>
            <a:noAutofit/>
          </a:bodyPr>
          <a:lstStyle/>
          <a:p>
            <a:pPr algn="just"/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8775" indent="-358775" algn="just">
              <a:buFont typeface="Wingdings" panose="05000000000000000000" pitchFamily="2" charset="2"/>
              <a:buChar char="ü"/>
            </a:pPr>
            <a:r>
              <a:rPr lang="en-AU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Vaccine:  a delicate biological substance</a:t>
            </a:r>
          </a:p>
          <a:p>
            <a:pPr marL="358775" indent="-358775" algn="just">
              <a:buFont typeface="Wingdings" panose="05000000000000000000" pitchFamily="2" charset="2"/>
              <a:buChar char="ü"/>
            </a:pPr>
            <a:endParaRPr lang="en-AU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8775" indent="-358775" algn="just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Recommended temperature:  </a:t>
            </a:r>
            <a:r>
              <a:rPr lang="en-AU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 °C - 8 °C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8775" indent="-358775" algn="just">
              <a:buFont typeface="Wingdings" panose="05000000000000000000" pitchFamily="2" charset="2"/>
              <a:buChar char="ü"/>
            </a:pP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8775" indent="-358775" algn="just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Sensitive: freezing temperature or exposure to heat</a:t>
            </a:r>
          </a:p>
          <a:p>
            <a:pPr marL="358775" indent="-358775" algn="just">
              <a:buFont typeface="Wingdings" panose="05000000000000000000" pitchFamily="2" charset="2"/>
              <a:buChar char="ü"/>
            </a:pP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77272" y="5805264"/>
            <a:ext cx="2953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Figure: Vaccine Storage Temperature</a:t>
            </a:r>
            <a:r>
              <a:rPr lang="en-US" sz="1400" b="1" baseline="30000" dirty="0"/>
              <a:t>*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086669" y="6388123"/>
            <a:ext cx="18245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800" b="1" dirty="0"/>
              <a:t>*  http://vaccinetemperature.com.au/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572000" y="3096"/>
            <a:ext cx="4608512" cy="1439620"/>
          </a:xfrm>
          <a:prstGeom prst="rect">
            <a:avLst/>
          </a:prstGeom>
          <a:solidFill>
            <a:srgbClr val="320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Rectangle 47"/>
          <p:cNvSpPr/>
          <p:nvPr/>
        </p:nvSpPr>
        <p:spPr>
          <a:xfrm>
            <a:off x="-15240" y="0"/>
            <a:ext cx="4623752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-15240" y="1268760"/>
            <a:ext cx="9195752" cy="648072"/>
          </a:xfrm>
          <a:prstGeom prst="rect">
            <a:avLst/>
          </a:prstGeom>
          <a:solidFill>
            <a:srgbClr val="320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07504" y="1196752"/>
            <a:ext cx="7308304" cy="689600"/>
          </a:xfrm>
        </p:spPr>
        <p:txBody>
          <a:bodyPr>
            <a:normAutofit fontScale="90000"/>
          </a:bodyPr>
          <a:lstStyle/>
          <a:p>
            <a:pPr algn="l"/>
            <a:r>
              <a:rPr lang="en-AU" b="1" dirty="0">
                <a:solidFill>
                  <a:schemeClr val="bg1"/>
                </a:solidFill>
              </a:rPr>
              <a:t>  </a:t>
            </a:r>
            <a:r>
              <a:rPr lang="en-AU" sz="3100" b="1" dirty="0">
                <a:solidFill>
                  <a:schemeClr val="bg1"/>
                </a:solidFill>
              </a:rPr>
              <a:t>Vaccine Temperature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95006" y="692696"/>
            <a:ext cx="2147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Vaccine Temperature</a:t>
            </a:r>
          </a:p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Vaccine Storage</a:t>
            </a:r>
          </a:p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Data Collection and Monitoring</a:t>
            </a:r>
          </a:p>
        </p:txBody>
      </p:sp>
      <p:sp>
        <p:nvSpPr>
          <p:cNvPr id="59" name="TextBox 58">
            <a:hlinkClick r:id="rId3" action="ppaction://hlinksldjump"/>
          </p:cNvPr>
          <p:cNvSpPr txBox="1"/>
          <p:nvPr/>
        </p:nvSpPr>
        <p:spPr>
          <a:xfrm>
            <a:off x="4749721" y="767414"/>
            <a:ext cx="800472" cy="102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60" name="TextBox 59">
            <a:hlinkClick r:id="rId4" action="ppaction://hlinksldjump"/>
          </p:cNvPr>
          <p:cNvSpPr txBox="1"/>
          <p:nvPr/>
        </p:nvSpPr>
        <p:spPr>
          <a:xfrm>
            <a:off x="4758840" y="919814"/>
            <a:ext cx="1152128" cy="118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61" name="TextBox 60">
            <a:hlinkClick r:id="rId5" action="ppaction://hlinksldjump"/>
          </p:cNvPr>
          <p:cNvSpPr txBox="1"/>
          <p:nvPr/>
        </p:nvSpPr>
        <p:spPr>
          <a:xfrm>
            <a:off x="4758840" y="1081942"/>
            <a:ext cx="1469344" cy="102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pic>
        <p:nvPicPr>
          <p:cNvPr id="1026" name="Picture 2" descr="thermom-we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968" y="2043365"/>
            <a:ext cx="2713412" cy="361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0" y="6597352"/>
            <a:ext cx="4067944" cy="2804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200" b="1" dirty="0">
                <a:solidFill>
                  <a:schemeClr val="bg1">
                    <a:lumMod val="85000"/>
                  </a:schemeClr>
                </a:solidFill>
              </a:rPr>
              <a:t>K. Biswas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067944" y="6589762"/>
            <a:ext cx="5094568" cy="288000"/>
          </a:xfrm>
          <a:prstGeom prst="rect">
            <a:avLst/>
          </a:prstGeom>
          <a:gradFill flip="none" rotWithShape="1">
            <a:gsLst>
              <a:gs pos="0">
                <a:srgbClr val="3201BB">
                  <a:shade val="30000"/>
                  <a:satMod val="115000"/>
                </a:srgbClr>
              </a:gs>
              <a:gs pos="50000">
                <a:srgbClr val="3201BB">
                  <a:shade val="67500"/>
                  <a:satMod val="115000"/>
                </a:srgbClr>
              </a:gs>
              <a:gs pos="100000">
                <a:srgbClr val="3201BB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200" b="1" dirty="0" err="1">
                <a:solidFill>
                  <a:schemeClr val="bg1">
                    <a:lumMod val="85000"/>
                  </a:schemeClr>
                </a:solidFill>
              </a:rPr>
              <a:t>Vacci</a:t>
            </a:r>
            <a:r>
              <a:rPr lang="en-AU" sz="1200" b="1" dirty="0">
                <a:solidFill>
                  <a:schemeClr val="bg1">
                    <a:lumMod val="85000"/>
                  </a:schemeClr>
                </a:solidFill>
              </a:rPr>
              <a:t>-Chain: A safe and smarter vaccine storage and monitoring system</a:t>
            </a:r>
          </a:p>
        </p:txBody>
      </p:sp>
      <p:pic>
        <p:nvPicPr>
          <p:cNvPr id="29" name="Picture 2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27" y="6614336"/>
            <a:ext cx="217634" cy="2286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604448" y="6591333"/>
            <a:ext cx="539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D338220-E6FF-43E2-98F9-BE97226C0C72}" type="slidenum">
              <a:rPr lang="en-AU" sz="1200" b="1" smtClean="0">
                <a:solidFill>
                  <a:schemeClr val="bg1"/>
                </a:solidFill>
              </a:rPr>
              <a:pPr algn="r"/>
              <a:t>3</a:t>
            </a:fld>
            <a:endParaRPr lang="en-AU" sz="1200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15240" y="0"/>
            <a:ext cx="4623752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4616" y="1929"/>
            <a:ext cx="432048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Limitations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Is The Solution?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Proposed System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Future Work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 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References</a:t>
            </a:r>
          </a:p>
        </p:txBody>
      </p:sp>
      <p:sp>
        <p:nvSpPr>
          <p:cNvPr id="33" name="TextBox 32">
            <a:hlinkClick r:id="rId3" action="ppaction://hlinksldjump"/>
          </p:cNvPr>
          <p:cNvSpPr txBox="1"/>
          <p:nvPr/>
        </p:nvSpPr>
        <p:spPr>
          <a:xfrm>
            <a:off x="3673848" y="54352"/>
            <a:ext cx="867064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37" name="TextBox 36">
            <a:hlinkClick r:id="rId9" action="ppaction://hlinksldjump"/>
          </p:cNvPr>
          <p:cNvSpPr txBox="1"/>
          <p:nvPr/>
        </p:nvSpPr>
        <p:spPr>
          <a:xfrm>
            <a:off x="3664120" y="227552"/>
            <a:ext cx="868968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38" name="TextBox 37">
            <a:hlinkClick r:id="rId10" action="ppaction://hlinksldjump"/>
          </p:cNvPr>
          <p:cNvSpPr txBox="1"/>
          <p:nvPr/>
        </p:nvSpPr>
        <p:spPr>
          <a:xfrm>
            <a:off x="2843808" y="389680"/>
            <a:ext cx="1686032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39" name="TextBox 38">
            <a:hlinkClick r:id="rId11" action="ppaction://hlinksldjump"/>
          </p:cNvPr>
          <p:cNvSpPr txBox="1"/>
          <p:nvPr/>
        </p:nvSpPr>
        <p:spPr>
          <a:xfrm>
            <a:off x="3275856" y="517327"/>
            <a:ext cx="1270192" cy="16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40" name="TextBox 39">
            <a:hlinkClick r:id="rId12" action="ppaction://hlinksldjump"/>
          </p:cNvPr>
          <p:cNvSpPr txBox="1"/>
          <p:nvPr/>
        </p:nvSpPr>
        <p:spPr>
          <a:xfrm>
            <a:off x="3275856" y="713936"/>
            <a:ext cx="1257216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41" name="TextBox 40">
            <a:hlinkClick r:id="rId13" action="ppaction://hlinksldjump"/>
          </p:cNvPr>
          <p:cNvSpPr txBox="1"/>
          <p:nvPr/>
        </p:nvSpPr>
        <p:spPr>
          <a:xfrm>
            <a:off x="3686824" y="869848"/>
            <a:ext cx="833272" cy="132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44" name="TextBox 43">
            <a:hlinkClick r:id="rId14" action="ppaction://hlinksldjump"/>
          </p:cNvPr>
          <p:cNvSpPr txBox="1"/>
          <p:nvPr/>
        </p:nvSpPr>
        <p:spPr>
          <a:xfrm>
            <a:off x="3842192" y="1038192"/>
            <a:ext cx="684384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</p:spTree>
    <p:extLst>
      <p:ext uri="{BB962C8B-B14F-4D97-AF65-F5344CB8AC3E}">
        <p14:creationId xmlns:p14="http://schemas.microsoft.com/office/powerpoint/2010/main" val="1452749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2902" y="5838071"/>
            <a:ext cx="2780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Purpose-built vaccine refrigerator</a:t>
            </a:r>
            <a:r>
              <a:rPr lang="en-AU" sz="1400" b="1" baseline="30000" dirty="0"/>
              <a:t>ⱡ</a:t>
            </a:r>
            <a:endParaRPr lang="en-US" sz="1400" b="1" baseline="30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28643" y="5818615"/>
            <a:ext cx="1877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Domestic refrigerator</a:t>
            </a:r>
            <a:r>
              <a:rPr lang="en-AU" sz="1400" b="1" baseline="30000" dirty="0"/>
              <a:t>ⱡ</a:t>
            </a:r>
            <a:endParaRPr lang="en-US" sz="1400" b="1" baseline="30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16124" y="5818615"/>
            <a:ext cx="2436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Portable vaccine refrigerator</a:t>
            </a:r>
            <a:r>
              <a:rPr lang="en-AU" sz="1400" b="1" baseline="30000" dirty="0"/>
              <a:t>†</a:t>
            </a:r>
            <a:endParaRPr lang="en-US" sz="1400" b="1" baseline="30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6280716"/>
            <a:ext cx="8856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800" b="1" dirty="0"/>
              <a:t>ⱡ </a:t>
            </a:r>
            <a:r>
              <a:rPr lang="en-AU" sz="800" b="1" dirty="0">
                <a:hlinkClick r:id="rId2"/>
              </a:rPr>
              <a:t>https://www.canada.ca/en/public-health/services/publications/healthy-living/national-vaccine-storage-handling-guidelines-immunization-providers-2015.html</a:t>
            </a:r>
            <a:r>
              <a:rPr lang="en-AU" sz="800" b="1" dirty="0"/>
              <a:t> </a:t>
            </a:r>
          </a:p>
          <a:p>
            <a:r>
              <a:rPr lang="en-AU" sz="800" b="1" dirty="0"/>
              <a:t>† </a:t>
            </a:r>
            <a:r>
              <a:rPr lang="en-AU" sz="800" b="1" dirty="0">
                <a:hlinkClick r:id="rId3"/>
              </a:rPr>
              <a:t>http://www.labfreez.com/MPR-series-portable-refrigerator</a:t>
            </a:r>
            <a:r>
              <a:rPr lang="en-AU" sz="800" b="1" dirty="0"/>
              <a:t>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572000" y="3096"/>
            <a:ext cx="4608512" cy="1439620"/>
          </a:xfrm>
          <a:prstGeom prst="rect">
            <a:avLst/>
          </a:prstGeom>
          <a:solidFill>
            <a:srgbClr val="320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Rectangle 45"/>
          <p:cNvSpPr/>
          <p:nvPr/>
        </p:nvSpPr>
        <p:spPr>
          <a:xfrm>
            <a:off x="-15240" y="0"/>
            <a:ext cx="4623752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-15240" y="1268760"/>
            <a:ext cx="9195752" cy="648072"/>
          </a:xfrm>
          <a:prstGeom prst="rect">
            <a:avLst/>
          </a:prstGeom>
          <a:solidFill>
            <a:srgbClr val="320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72008" y="1196752"/>
            <a:ext cx="4644008" cy="689600"/>
          </a:xfrm>
        </p:spPr>
        <p:txBody>
          <a:bodyPr>
            <a:normAutofit fontScale="90000"/>
          </a:bodyPr>
          <a:lstStyle/>
          <a:p>
            <a:pPr algn="l"/>
            <a:r>
              <a:rPr lang="en-AU" b="1" dirty="0">
                <a:solidFill>
                  <a:schemeClr val="bg1"/>
                </a:solidFill>
              </a:rPr>
              <a:t>  </a:t>
            </a:r>
            <a:r>
              <a:rPr lang="en-AU" sz="3100" b="1" dirty="0">
                <a:solidFill>
                  <a:schemeClr val="bg1"/>
                </a:solidFill>
              </a:rPr>
              <a:t>Vaccine Storage</a:t>
            </a:r>
            <a:endParaRPr lang="en-AU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Text Equivalent bel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008296"/>
            <a:ext cx="1836712" cy="379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591" y="2190073"/>
            <a:ext cx="2354513" cy="361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Image result for portable vaccine refrigera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86032"/>
            <a:ext cx="2160240" cy="278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Image result for portable vaccine refrigerator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519041"/>
            <a:ext cx="1880491" cy="131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0" y="6597352"/>
            <a:ext cx="4067944" cy="2804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200" b="1" dirty="0">
                <a:solidFill>
                  <a:schemeClr val="bg1">
                    <a:lumMod val="85000"/>
                  </a:schemeClr>
                </a:solidFill>
              </a:rPr>
              <a:t>K. Biswas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067944" y="6589762"/>
            <a:ext cx="5094568" cy="288000"/>
          </a:xfrm>
          <a:prstGeom prst="rect">
            <a:avLst/>
          </a:prstGeom>
          <a:gradFill flip="none" rotWithShape="1">
            <a:gsLst>
              <a:gs pos="0">
                <a:srgbClr val="3201BB">
                  <a:shade val="30000"/>
                  <a:satMod val="115000"/>
                </a:srgbClr>
              </a:gs>
              <a:gs pos="50000">
                <a:srgbClr val="3201BB">
                  <a:shade val="67500"/>
                  <a:satMod val="115000"/>
                </a:srgbClr>
              </a:gs>
              <a:gs pos="100000">
                <a:srgbClr val="3201BB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200" b="1" dirty="0" err="1">
                <a:solidFill>
                  <a:schemeClr val="bg1">
                    <a:lumMod val="85000"/>
                  </a:schemeClr>
                </a:solidFill>
              </a:rPr>
              <a:t>Vacci</a:t>
            </a:r>
            <a:r>
              <a:rPr lang="en-AU" sz="1200" b="1" dirty="0">
                <a:solidFill>
                  <a:schemeClr val="bg1">
                    <a:lumMod val="85000"/>
                  </a:schemeClr>
                </a:solidFill>
              </a:rPr>
              <a:t>-Chain: A safe and smarter vaccine storage and monitoring system</a:t>
            </a:r>
          </a:p>
        </p:txBody>
      </p:sp>
      <p:pic>
        <p:nvPicPr>
          <p:cNvPr id="33" name="Picture 3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127" y="6614336"/>
            <a:ext cx="217634" cy="2286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604448" y="6591333"/>
            <a:ext cx="539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D338220-E6FF-43E2-98F9-BE97226C0C72}" type="slidenum">
              <a:rPr lang="en-AU" sz="1200" b="1" smtClean="0">
                <a:solidFill>
                  <a:schemeClr val="bg1"/>
                </a:solidFill>
              </a:rPr>
              <a:pPr algn="r"/>
              <a:t>4</a:t>
            </a:fld>
            <a:endParaRPr lang="en-AU" sz="1200" b="1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-15240" y="0"/>
            <a:ext cx="4623752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4616" y="1929"/>
            <a:ext cx="432048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Limitations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Is The Solution?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Proposed System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Future Work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 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References</a:t>
            </a:r>
          </a:p>
        </p:txBody>
      </p:sp>
      <p:sp>
        <p:nvSpPr>
          <p:cNvPr id="38" name="TextBox 37">
            <a:hlinkClick r:id="rId11" action="ppaction://hlinksldjump"/>
          </p:cNvPr>
          <p:cNvSpPr txBox="1"/>
          <p:nvPr/>
        </p:nvSpPr>
        <p:spPr>
          <a:xfrm>
            <a:off x="3673848" y="54352"/>
            <a:ext cx="867064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39" name="TextBox 38">
            <a:hlinkClick r:id="rId12" action="ppaction://hlinksldjump"/>
          </p:cNvPr>
          <p:cNvSpPr txBox="1"/>
          <p:nvPr/>
        </p:nvSpPr>
        <p:spPr>
          <a:xfrm>
            <a:off x="3664120" y="227552"/>
            <a:ext cx="868968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43" name="TextBox 42">
            <a:hlinkClick r:id="rId13" action="ppaction://hlinksldjump"/>
          </p:cNvPr>
          <p:cNvSpPr txBox="1"/>
          <p:nvPr/>
        </p:nvSpPr>
        <p:spPr>
          <a:xfrm>
            <a:off x="2843808" y="389680"/>
            <a:ext cx="1686032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44" name="TextBox 43">
            <a:hlinkClick r:id="rId14" action="ppaction://hlinksldjump"/>
          </p:cNvPr>
          <p:cNvSpPr txBox="1"/>
          <p:nvPr/>
        </p:nvSpPr>
        <p:spPr>
          <a:xfrm>
            <a:off x="3275856" y="517327"/>
            <a:ext cx="1270192" cy="16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60" name="TextBox 59">
            <a:hlinkClick r:id="rId15" action="ppaction://hlinksldjump"/>
          </p:cNvPr>
          <p:cNvSpPr txBox="1"/>
          <p:nvPr/>
        </p:nvSpPr>
        <p:spPr>
          <a:xfrm>
            <a:off x="3275856" y="713936"/>
            <a:ext cx="1257216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61" name="TextBox 60">
            <a:hlinkClick r:id="rId16" action="ppaction://hlinksldjump"/>
          </p:cNvPr>
          <p:cNvSpPr txBox="1"/>
          <p:nvPr/>
        </p:nvSpPr>
        <p:spPr>
          <a:xfrm>
            <a:off x="3686824" y="869848"/>
            <a:ext cx="833272" cy="132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62" name="TextBox 61">
            <a:hlinkClick r:id="rId17" action="ppaction://hlinksldjump"/>
          </p:cNvPr>
          <p:cNvSpPr txBox="1"/>
          <p:nvPr/>
        </p:nvSpPr>
        <p:spPr>
          <a:xfrm>
            <a:off x="3842192" y="1038192"/>
            <a:ext cx="684384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65" name="TextBox 64">
            <a:hlinkClick r:id="rId11" action="ppaction://hlinksldjump"/>
          </p:cNvPr>
          <p:cNvSpPr txBox="1"/>
          <p:nvPr/>
        </p:nvSpPr>
        <p:spPr>
          <a:xfrm>
            <a:off x="4749721" y="767414"/>
            <a:ext cx="800472" cy="102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68" name="TextBox 67"/>
          <p:cNvSpPr txBox="1"/>
          <p:nvPr/>
        </p:nvSpPr>
        <p:spPr>
          <a:xfrm>
            <a:off x="4695006" y="692696"/>
            <a:ext cx="2147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Vaccine Temperature</a:t>
            </a:r>
          </a:p>
          <a:p>
            <a:r>
              <a:rPr lang="en-A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Vaccine Storage</a:t>
            </a:r>
          </a:p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Data Collection and Monitoring</a:t>
            </a:r>
          </a:p>
        </p:txBody>
      </p:sp>
      <p:sp>
        <p:nvSpPr>
          <p:cNvPr id="69" name="TextBox 68">
            <a:hlinkClick r:id="rId11" action="ppaction://hlinksldjump"/>
          </p:cNvPr>
          <p:cNvSpPr txBox="1"/>
          <p:nvPr/>
        </p:nvSpPr>
        <p:spPr>
          <a:xfrm>
            <a:off x="4749721" y="767414"/>
            <a:ext cx="800472" cy="102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70" name="TextBox 69">
            <a:hlinkClick r:id="rId18" action="ppaction://hlinksldjump"/>
          </p:cNvPr>
          <p:cNvSpPr txBox="1"/>
          <p:nvPr/>
        </p:nvSpPr>
        <p:spPr>
          <a:xfrm>
            <a:off x="4758840" y="919814"/>
            <a:ext cx="1152128" cy="118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71" name="TextBox 70">
            <a:hlinkClick r:id="rId19" action="ppaction://hlinksldjump"/>
          </p:cNvPr>
          <p:cNvSpPr txBox="1"/>
          <p:nvPr/>
        </p:nvSpPr>
        <p:spPr>
          <a:xfrm>
            <a:off x="4758840" y="1081942"/>
            <a:ext cx="1469344" cy="102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</p:spTree>
    <p:extLst>
      <p:ext uri="{BB962C8B-B14F-4D97-AF65-F5344CB8AC3E}">
        <p14:creationId xmlns:p14="http://schemas.microsoft.com/office/powerpoint/2010/main" val="1452749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54384" y="5373216"/>
            <a:ext cx="1128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Data Logger</a:t>
            </a:r>
            <a:r>
              <a:rPr lang="en-AU" sz="1400" b="1" baseline="30000" dirty="0"/>
              <a:t>†</a:t>
            </a:r>
            <a:endParaRPr lang="en-US" sz="1400" b="1" baseline="30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99483" y="5301208"/>
            <a:ext cx="1992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Max/Min Thermometer</a:t>
            </a:r>
            <a:r>
              <a:rPr lang="en-AU" sz="1400" b="1" baseline="30000" dirty="0"/>
              <a:t>ⱡ</a:t>
            </a:r>
            <a:endParaRPr lang="en-US" sz="1400" b="1" baseline="30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85512" y="5329466"/>
            <a:ext cx="1506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Manual Data Log</a:t>
            </a:r>
            <a:r>
              <a:rPr lang="en-AU" sz="1400" b="1" baseline="30000" dirty="0"/>
              <a:t> ⱡ</a:t>
            </a:r>
            <a:endParaRPr lang="en-US" sz="1400" b="1" baseline="30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6232076"/>
            <a:ext cx="8856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800" b="1" dirty="0"/>
              <a:t>† </a:t>
            </a:r>
            <a:r>
              <a:rPr lang="en-AU" sz="800" b="1" dirty="0">
                <a:hlinkClick r:id="rId2"/>
              </a:rPr>
              <a:t>https://www.bar-fridges-australia.com.au/medicine-vaccine-glass-door-fridge-medisafe-fkg-371g2-381l.html</a:t>
            </a:r>
            <a:r>
              <a:rPr lang="en-AU" sz="800" b="1" dirty="0"/>
              <a:t>  </a:t>
            </a:r>
          </a:p>
          <a:p>
            <a:r>
              <a:rPr lang="en-AU" sz="800" b="1" dirty="0"/>
              <a:t>ⱡ </a:t>
            </a:r>
            <a:r>
              <a:rPr lang="en-AU" sz="800" b="1" dirty="0">
                <a:hlinkClick r:id="rId3"/>
              </a:rPr>
              <a:t>https://www.canada.ca/en/public-health/services/publications/healthy-living/national-vaccine-storage-handling-guidelines-immunization-providers-2015.html</a:t>
            </a:r>
            <a:r>
              <a:rPr lang="en-AU" sz="800" b="1" dirty="0"/>
              <a:t> 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572000" y="3096"/>
            <a:ext cx="4608512" cy="1439620"/>
          </a:xfrm>
          <a:prstGeom prst="rect">
            <a:avLst/>
          </a:prstGeom>
          <a:solidFill>
            <a:srgbClr val="320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Rectangle 45"/>
          <p:cNvSpPr/>
          <p:nvPr/>
        </p:nvSpPr>
        <p:spPr>
          <a:xfrm>
            <a:off x="-15240" y="0"/>
            <a:ext cx="4623752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-15240" y="1268760"/>
            <a:ext cx="9195752" cy="648072"/>
          </a:xfrm>
          <a:prstGeom prst="rect">
            <a:avLst/>
          </a:prstGeom>
          <a:solidFill>
            <a:srgbClr val="320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72008" y="1196752"/>
            <a:ext cx="5262896" cy="689600"/>
          </a:xfrm>
        </p:spPr>
        <p:txBody>
          <a:bodyPr>
            <a:normAutofit fontScale="90000"/>
          </a:bodyPr>
          <a:lstStyle/>
          <a:p>
            <a:pPr algn="l"/>
            <a:r>
              <a:rPr lang="en-AU" b="1" dirty="0">
                <a:solidFill>
                  <a:schemeClr val="bg1"/>
                </a:solidFill>
              </a:rPr>
              <a:t>  </a:t>
            </a:r>
            <a:r>
              <a:rPr lang="en-AU" sz="3100" b="1" dirty="0">
                <a:solidFill>
                  <a:schemeClr val="bg1"/>
                </a:solidFill>
              </a:rPr>
              <a:t>Data Collection and Monitoring</a:t>
            </a:r>
            <a:endParaRPr lang="en-AU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Text Equivalent bel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510" y="3727172"/>
            <a:ext cx="2687610" cy="134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edical Vaccine Refrigerator Skope Vestfrost Medical Vaccine Refrigerator Skope FKG371-MED Medisafe Data Logg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05391"/>
            <a:ext cx="2361140" cy="219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78" y="2401628"/>
            <a:ext cx="2690038" cy="210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Text Equivalent bel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813" y="3039470"/>
            <a:ext cx="2727867" cy="206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0" y="6597352"/>
            <a:ext cx="4067944" cy="2804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200" b="1" dirty="0">
                <a:solidFill>
                  <a:schemeClr val="bg1">
                    <a:lumMod val="85000"/>
                  </a:schemeClr>
                </a:solidFill>
              </a:rPr>
              <a:t>K. Biswas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067944" y="6589762"/>
            <a:ext cx="5094568" cy="288000"/>
          </a:xfrm>
          <a:prstGeom prst="rect">
            <a:avLst/>
          </a:prstGeom>
          <a:gradFill flip="none" rotWithShape="1">
            <a:gsLst>
              <a:gs pos="0">
                <a:srgbClr val="3201BB">
                  <a:shade val="30000"/>
                  <a:satMod val="115000"/>
                </a:srgbClr>
              </a:gs>
              <a:gs pos="50000">
                <a:srgbClr val="3201BB">
                  <a:shade val="67500"/>
                  <a:satMod val="115000"/>
                </a:srgbClr>
              </a:gs>
              <a:gs pos="100000">
                <a:srgbClr val="3201BB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200" b="1" dirty="0" err="1">
                <a:solidFill>
                  <a:schemeClr val="bg1">
                    <a:lumMod val="85000"/>
                  </a:schemeClr>
                </a:solidFill>
              </a:rPr>
              <a:t>Vacci</a:t>
            </a:r>
            <a:r>
              <a:rPr lang="en-AU" sz="1200" b="1" dirty="0">
                <a:solidFill>
                  <a:schemeClr val="bg1">
                    <a:lumMod val="85000"/>
                  </a:schemeClr>
                </a:solidFill>
              </a:rPr>
              <a:t>-Chain: A safe and smarter vaccine storage and monitoring system</a:t>
            </a:r>
          </a:p>
        </p:txBody>
      </p:sp>
      <p:pic>
        <p:nvPicPr>
          <p:cNvPr id="33" name="Picture 3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27" y="6614336"/>
            <a:ext cx="217634" cy="2286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604448" y="6591333"/>
            <a:ext cx="539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D338220-E6FF-43E2-98F9-BE97226C0C72}" type="slidenum">
              <a:rPr lang="en-AU" sz="1200" b="1" smtClean="0">
                <a:solidFill>
                  <a:schemeClr val="bg1"/>
                </a:solidFill>
              </a:rPr>
              <a:pPr algn="r"/>
              <a:t>5</a:t>
            </a:fld>
            <a:endParaRPr lang="en-AU" sz="1200" b="1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-15240" y="0"/>
            <a:ext cx="4623752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4616" y="1929"/>
            <a:ext cx="432048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Limitations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Is The Solution?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Proposed System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Future Work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 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References</a:t>
            </a:r>
          </a:p>
        </p:txBody>
      </p:sp>
      <p:sp>
        <p:nvSpPr>
          <p:cNvPr id="38" name="TextBox 37">
            <a:hlinkClick r:id="rId10" action="ppaction://hlinksldjump"/>
          </p:cNvPr>
          <p:cNvSpPr txBox="1"/>
          <p:nvPr/>
        </p:nvSpPr>
        <p:spPr>
          <a:xfrm>
            <a:off x="3673848" y="54352"/>
            <a:ext cx="867064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39" name="TextBox 38">
            <a:hlinkClick r:id="rId11" action="ppaction://hlinksldjump"/>
          </p:cNvPr>
          <p:cNvSpPr txBox="1"/>
          <p:nvPr/>
        </p:nvSpPr>
        <p:spPr>
          <a:xfrm>
            <a:off x="3664120" y="227552"/>
            <a:ext cx="868968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43" name="TextBox 42">
            <a:hlinkClick r:id="rId12" action="ppaction://hlinksldjump"/>
          </p:cNvPr>
          <p:cNvSpPr txBox="1"/>
          <p:nvPr/>
        </p:nvSpPr>
        <p:spPr>
          <a:xfrm>
            <a:off x="2843808" y="389680"/>
            <a:ext cx="1686032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44" name="TextBox 43">
            <a:hlinkClick r:id="rId13" action="ppaction://hlinksldjump"/>
          </p:cNvPr>
          <p:cNvSpPr txBox="1"/>
          <p:nvPr/>
        </p:nvSpPr>
        <p:spPr>
          <a:xfrm>
            <a:off x="3275856" y="517327"/>
            <a:ext cx="1270192" cy="16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60" name="TextBox 59">
            <a:hlinkClick r:id="rId14" action="ppaction://hlinksldjump"/>
          </p:cNvPr>
          <p:cNvSpPr txBox="1"/>
          <p:nvPr/>
        </p:nvSpPr>
        <p:spPr>
          <a:xfrm>
            <a:off x="3275856" y="713936"/>
            <a:ext cx="1257216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61" name="TextBox 60">
            <a:hlinkClick r:id="rId15" action="ppaction://hlinksldjump"/>
          </p:cNvPr>
          <p:cNvSpPr txBox="1"/>
          <p:nvPr/>
        </p:nvSpPr>
        <p:spPr>
          <a:xfrm>
            <a:off x="3686824" y="869848"/>
            <a:ext cx="833272" cy="132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62" name="TextBox 61">
            <a:hlinkClick r:id="rId16" action="ppaction://hlinksldjump"/>
          </p:cNvPr>
          <p:cNvSpPr txBox="1"/>
          <p:nvPr/>
        </p:nvSpPr>
        <p:spPr>
          <a:xfrm>
            <a:off x="3842192" y="1038192"/>
            <a:ext cx="684384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68" name="TextBox 67"/>
          <p:cNvSpPr txBox="1"/>
          <p:nvPr/>
        </p:nvSpPr>
        <p:spPr>
          <a:xfrm>
            <a:off x="4695006" y="692696"/>
            <a:ext cx="2147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Vaccine Temperature</a:t>
            </a:r>
          </a:p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Vaccine Storage</a:t>
            </a:r>
          </a:p>
          <a:p>
            <a:r>
              <a:rPr lang="en-A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Data Collection and Monitoring</a:t>
            </a:r>
          </a:p>
        </p:txBody>
      </p:sp>
      <p:sp>
        <p:nvSpPr>
          <p:cNvPr id="69" name="TextBox 68">
            <a:hlinkClick r:id="rId10" action="ppaction://hlinksldjump"/>
          </p:cNvPr>
          <p:cNvSpPr txBox="1"/>
          <p:nvPr/>
        </p:nvSpPr>
        <p:spPr>
          <a:xfrm>
            <a:off x="4749721" y="767414"/>
            <a:ext cx="800472" cy="102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70" name="TextBox 69">
            <a:hlinkClick r:id="rId17" action="ppaction://hlinksldjump"/>
          </p:cNvPr>
          <p:cNvSpPr txBox="1"/>
          <p:nvPr/>
        </p:nvSpPr>
        <p:spPr>
          <a:xfrm>
            <a:off x="4758840" y="919814"/>
            <a:ext cx="1152128" cy="118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71" name="TextBox 70">
            <a:hlinkClick r:id="rId18" action="ppaction://hlinksldjump"/>
          </p:cNvPr>
          <p:cNvSpPr txBox="1"/>
          <p:nvPr/>
        </p:nvSpPr>
        <p:spPr>
          <a:xfrm>
            <a:off x="4758840" y="1081942"/>
            <a:ext cx="1469344" cy="102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</p:spTree>
    <p:extLst>
      <p:ext uri="{BB962C8B-B14F-4D97-AF65-F5344CB8AC3E}">
        <p14:creationId xmlns:p14="http://schemas.microsoft.com/office/powerpoint/2010/main" val="1721177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966" y="2276872"/>
            <a:ext cx="840451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Purpose-built vaccine refrigerators</a:t>
            </a:r>
          </a:p>
          <a:p>
            <a:pPr marL="360363" indent="174625">
              <a:lnSpc>
                <a:spcPct val="150000"/>
              </a:lnSpc>
              <a:buFontTx/>
              <a:buChar char="-"/>
              <a:tabLst>
                <a:tab pos="360363" algn="l"/>
              </a:tabLst>
            </a:pP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No in-built monitor and/or logger in some models</a:t>
            </a:r>
          </a:p>
          <a:p>
            <a:pPr marL="360363" indent="174625">
              <a:lnSpc>
                <a:spcPct val="150000"/>
              </a:lnSpc>
              <a:buFontTx/>
              <a:buChar char="-"/>
              <a:tabLst>
                <a:tab pos="360363" algn="l"/>
              </a:tabLst>
            </a:pP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No battery backup facility in some models</a:t>
            </a:r>
          </a:p>
          <a:p>
            <a:pPr marL="360363" indent="174625">
              <a:lnSpc>
                <a:spcPct val="150000"/>
              </a:lnSpc>
              <a:buFontTx/>
              <a:buChar char="-"/>
              <a:tabLst>
                <a:tab pos="360363" algn="l"/>
              </a:tabLst>
            </a:pP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Need to </a:t>
            </a:r>
            <a:r>
              <a:rPr lang="en-AU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use a min/max thermometer</a:t>
            </a:r>
            <a:endParaRPr lang="en-US" sz="1600" i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Domestic refrigerators</a:t>
            </a:r>
          </a:p>
          <a:p>
            <a:pPr marL="360363" indent="174625">
              <a:lnSpc>
                <a:spcPct val="150000"/>
              </a:lnSpc>
              <a:buFontTx/>
              <a:buChar char="-"/>
              <a:tabLst>
                <a:tab pos="360363" algn="l"/>
              </a:tabLst>
            </a:pP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Temperature fluctuations</a:t>
            </a:r>
          </a:p>
          <a:p>
            <a:pPr marL="360363" indent="174625">
              <a:lnSpc>
                <a:spcPct val="150000"/>
              </a:lnSpc>
              <a:buFontTx/>
              <a:buChar char="-"/>
              <a:tabLst>
                <a:tab pos="360363" algn="l"/>
              </a:tabLst>
            </a:pP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Non-uniform temperature </a:t>
            </a:r>
          </a:p>
          <a:p>
            <a:pPr marL="360363" indent="174625">
              <a:lnSpc>
                <a:spcPct val="150000"/>
              </a:lnSpc>
              <a:buFontTx/>
              <a:buChar char="-"/>
              <a:tabLst>
                <a:tab pos="360363" algn="l"/>
              </a:tabLst>
            </a:pP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Must use a min/max thermometer &amp; data logger</a:t>
            </a:r>
          </a:p>
          <a:p>
            <a:pPr marL="285750" indent="-285750">
              <a:buFontTx/>
              <a:buChar char="-"/>
            </a:pP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72000" y="3096"/>
            <a:ext cx="4608512" cy="1439620"/>
          </a:xfrm>
          <a:prstGeom prst="rect">
            <a:avLst/>
          </a:prstGeom>
          <a:solidFill>
            <a:srgbClr val="320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Rectangle 37"/>
          <p:cNvSpPr/>
          <p:nvPr/>
        </p:nvSpPr>
        <p:spPr>
          <a:xfrm>
            <a:off x="-15240" y="0"/>
            <a:ext cx="4623752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15240" y="1268760"/>
            <a:ext cx="9195752" cy="648072"/>
          </a:xfrm>
          <a:prstGeom prst="rect">
            <a:avLst/>
          </a:prstGeom>
          <a:solidFill>
            <a:srgbClr val="320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72008" y="1155224"/>
            <a:ext cx="5580112" cy="689600"/>
          </a:xfrm>
        </p:spPr>
        <p:txBody>
          <a:bodyPr>
            <a:normAutofit fontScale="90000"/>
          </a:bodyPr>
          <a:lstStyle/>
          <a:p>
            <a:pPr algn="l"/>
            <a:r>
              <a:rPr lang="en-AU" b="1" dirty="0">
                <a:solidFill>
                  <a:schemeClr val="bg1"/>
                </a:solidFill>
              </a:rPr>
              <a:t>  </a:t>
            </a:r>
            <a:r>
              <a:rPr lang="en-AU" sz="3100" b="1" dirty="0">
                <a:solidFill>
                  <a:schemeClr val="bg1"/>
                </a:solidFill>
              </a:rPr>
              <a:t>Hardware Issues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95006" y="806515"/>
            <a:ext cx="21476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Hardware Issues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597352"/>
            <a:ext cx="4067944" cy="2804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200" b="1" dirty="0">
                <a:solidFill>
                  <a:schemeClr val="bg1">
                    <a:lumMod val="85000"/>
                  </a:schemeClr>
                </a:solidFill>
              </a:rPr>
              <a:t>K. Biswas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067944" y="6589762"/>
            <a:ext cx="5094568" cy="288000"/>
          </a:xfrm>
          <a:prstGeom prst="rect">
            <a:avLst/>
          </a:prstGeom>
          <a:gradFill flip="none" rotWithShape="1">
            <a:gsLst>
              <a:gs pos="0">
                <a:srgbClr val="3201BB">
                  <a:shade val="30000"/>
                  <a:satMod val="115000"/>
                </a:srgbClr>
              </a:gs>
              <a:gs pos="50000">
                <a:srgbClr val="3201BB">
                  <a:shade val="67500"/>
                  <a:satMod val="115000"/>
                </a:srgbClr>
              </a:gs>
              <a:gs pos="100000">
                <a:srgbClr val="3201BB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200" b="1" dirty="0" err="1">
                <a:solidFill>
                  <a:schemeClr val="bg1">
                    <a:lumMod val="85000"/>
                  </a:schemeClr>
                </a:solidFill>
              </a:rPr>
              <a:t>Vacci</a:t>
            </a:r>
            <a:r>
              <a:rPr lang="en-AU" sz="1200" b="1" dirty="0">
                <a:solidFill>
                  <a:schemeClr val="bg1">
                    <a:lumMod val="85000"/>
                  </a:schemeClr>
                </a:solidFill>
              </a:rPr>
              <a:t>-Chain: A safe and smarter vaccine storage and monitoring system</a:t>
            </a:r>
          </a:p>
        </p:txBody>
      </p:sp>
      <p:pic>
        <p:nvPicPr>
          <p:cNvPr id="24" name="Picture 2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7" y="6614336"/>
            <a:ext cx="217634" cy="2286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604448" y="6591333"/>
            <a:ext cx="539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D338220-E6FF-43E2-98F9-BE97226C0C72}" type="slidenum">
              <a:rPr lang="en-AU" sz="1200" b="1" smtClean="0">
                <a:solidFill>
                  <a:schemeClr val="bg1"/>
                </a:solidFill>
              </a:rPr>
              <a:pPr algn="r"/>
              <a:t>6</a:t>
            </a:fld>
            <a:endParaRPr lang="en-AU" sz="1200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15240" y="0"/>
            <a:ext cx="4623752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4616" y="1929"/>
            <a:ext cx="432048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</a:p>
          <a:p>
            <a:pPr algn="r"/>
            <a:r>
              <a:rPr lang="en-AU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Limitations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Is The Solution?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Proposed System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Future Work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 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References</a:t>
            </a:r>
          </a:p>
        </p:txBody>
      </p:sp>
      <p:sp>
        <p:nvSpPr>
          <p:cNvPr id="28" name="TextBox 27">
            <a:hlinkClick r:id="rId4" action="ppaction://hlinksldjump"/>
          </p:cNvPr>
          <p:cNvSpPr txBox="1"/>
          <p:nvPr/>
        </p:nvSpPr>
        <p:spPr>
          <a:xfrm>
            <a:off x="3673848" y="54352"/>
            <a:ext cx="867064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29" name="TextBox 28">
            <a:hlinkClick r:id="rId5" action="ppaction://hlinksldjump"/>
          </p:cNvPr>
          <p:cNvSpPr txBox="1"/>
          <p:nvPr/>
        </p:nvSpPr>
        <p:spPr>
          <a:xfrm>
            <a:off x="3664120" y="227552"/>
            <a:ext cx="868968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30" name="TextBox 29">
            <a:hlinkClick r:id="rId6" action="ppaction://hlinksldjump"/>
          </p:cNvPr>
          <p:cNvSpPr txBox="1"/>
          <p:nvPr/>
        </p:nvSpPr>
        <p:spPr>
          <a:xfrm>
            <a:off x="2843808" y="389680"/>
            <a:ext cx="1686032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31" name="TextBox 30">
            <a:hlinkClick r:id="rId7" action="ppaction://hlinksldjump"/>
          </p:cNvPr>
          <p:cNvSpPr txBox="1"/>
          <p:nvPr/>
        </p:nvSpPr>
        <p:spPr>
          <a:xfrm>
            <a:off x="3275856" y="517327"/>
            <a:ext cx="1270192" cy="16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32" name="TextBox 31">
            <a:hlinkClick r:id="rId8" action="ppaction://hlinksldjump"/>
          </p:cNvPr>
          <p:cNvSpPr txBox="1"/>
          <p:nvPr/>
        </p:nvSpPr>
        <p:spPr>
          <a:xfrm>
            <a:off x="3275856" y="713936"/>
            <a:ext cx="1257216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33" name="TextBox 32">
            <a:hlinkClick r:id="rId9" action="ppaction://hlinksldjump"/>
          </p:cNvPr>
          <p:cNvSpPr txBox="1"/>
          <p:nvPr/>
        </p:nvSpPr>
        <p:spPr>
          <a:xfrm>
            <a:off x="3686824" y="869848"/>
            <a:ext cx="833272" cy="132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50" name="TextBox 49">
            <a:hlinkClick r:id="rId10" action="ppaction://hlinksldjump"/>
          </p:cNvPr>
          <p:cNvSpPr txBox="1"/>
          <p:nvPr/>
        </p:nvSpPr>
        <p:spPr>
          <a:xfrm>
            <a:off x="3842192" y="1038192"/>
            <a:ext cx="684384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51" name="TextBox 50"/>
          <p:cNvSpPr txBox="1"/>
          <p:nvPr/>
        </p:nvSpPr>
        <p:spPr>
          <a:xfrm>
            <a:off x="4692136" y="1010507"/>
            <a:ext cx="21476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Technical Issues</a:t>
            </a:r>
          </a:p>
        </p:txBody>
      </p:sp>
      <p:sp>
        <p:nvSpPr>
          <p:cNvPr id="52" name="TextBox 51">
            <a:hlinkClick r:id="rId11" action="ppaction://hlinksldjump"/>
          </p:cNvPr>
          <p:cNvSpPr txBox="1"/>
          <p:nvPr/>
        </p:nvSpPr>
        <p:spPr>
          <a:xfrm>
            <a:off x="4743970" y="1068584"/>
            <a:ext cx="1337328" cy="132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</p:spTree>
    <p:extLst>
      <p:ext uri="{BB962C8B-B14F-4D97-AF65-F5344CB8AC3E}">
        <p14:creationId xmlns:p14="http://schemas.microsoft.com/office/powerpoint/2010/main" val="1377159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4572000" y="3096"/>
            <a:ext cx="4608512" cy="1439620"/>
          </a:xfrm>
          <a:prstGeom prst="rect">
            <a:avLst/>
          </a:prstGeom>
          <a:solidFill>
            <a:srgbClr val="320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Rectangle 39"/>
          <p:cNvSpPr/>
          <p:nvPr/>
        </p:nvSpPr>
        <p:spPr>
          <a:xfrm>
            <a:off x="-15240" y="0"/>
            <a:ext cx="4623752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-15240" y="1268760"/>
            <a:ext cx="9195752" cy="648072"/>
          </a:xfrm>
          <a:prstGeom prst="rect">
            <a:avLst/>
          </a:prstGeom>
          <a:solidFill>
            <a:srgbClr val="320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itle 9"/>
          <p:cNvSpPr txBox="1">
            <a:spLocks/>
          </p:cNvSpPr>
          <p:nvPr/>
        </p:nvSpPr>
        <p:spPr>
          <a:xfrm>
            <a:off x="78296" y="1196752"/>
            <a:ext cx="6885512" cy="68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b="1" dirty="0">
                <a:solidFill>
                  <a:schemeClr val="bg1"/>
                </a:solidFill>
              </a:rPr>
              <a:t>  </a:t>
            </a:r>
            <a:r>
              <a:rPr lang="en-AU" sz="3100" b="1" dirty="0">
                <a:solidFill>
                  <a:schemeClr val="bg1"/>
                </a:solidFill>
              </a:rPr>
              <a:t>Technical Issues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7966" y="2276872"/>
            <a:ext cx="703636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Purpose-built vaccine refrigerators</a:t>
            </a:r>
          </a:p>
          <a:p>
            <a:pPr marL="360363" indent="174625">
              <a:lnSpc>
                <a:spcPct val="150000"/>
              </a:lnSpc>
              <a:buFontTx/>
              <a:buChar char="-"/>
              <a:tabLst>
                <a:tab pos="360363" algn="l"/>
              </a:tabLst>
            </a:pPr>
            <a:r>
              <a:rPr lang="en-AU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Manually reset thermometer </a:t>
            </a:r>
          </a:p>
          <a:p>
            <a:pPr marL="360363" indent="174625">
              <a:lnSpc>
                <a:spcPct val="150000"/>
              </a:lnSpc>
              <a:buFontTx/>
              <a:buChar char="-"/>
              <a:tabLst>
                <a:tab pos="360363" algn="l"/>
              </a:tabLst>
            </a:pP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Compromise/Manipulate data downloaded to a computer </a:t>
            </a:r>
          </a:p>
          <a:p>
            <a:pPr marL="360363" indent="174625">
              <a:lnSpc>
                <a:spcPct val="150000"/>
              </a:lnSpc>
              <a:buFontTx/>
              <a:buChar char="-"/>
              <a:tabLst>
                <a:tab pos="360363" algn="l"/>
              </a:tabLst>
            </a:pP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Compromise in-built system</a:t>
            </a:r>
          </a:p>
          <a:p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Domestic refrigerators</a:t>
            </a:r>
          </a:p>
          <a:p>
            <a:pPr marL="360363" indent="174625">
              <a:lnSpc>
                <a:spcPct val="150000"/>
              </a:lnSpc>
              <a:buFontTx/>
              <a:buChar char="-"/>
              <a:tabLst>
                <a:tab pos="360363" algn="l"/>
              </a:tabLst>
            </a:pP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Very hard to deal with temperature changes</a:t>
            </a:r>
          </a:p>
          <a:p>
            <a:pPr marL="360363" indent="174625">
              <a:lnSpc>
                <a:spcPct val="150000"/>
              </a:lnSpc>
              <a:buFontTx/>
              <a:buChar char="-"/>
              <a:tabLst>
                <a:tab pos="360363" algn="l"/>
              </a:tabLst>
            </a:pP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Use manual data log in most cases</a:t>
            </a:r>
          </a:p>
          <a:p>
            <a:pPr marL="285750" indent="-285750">
              <a:buFontTx/>
              <a:buChar char="-"/>
            </a:pP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6122480"/>
            <a:ext cx="9131364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990000"/>
                </a:solidFill>
              </a:rPr>
              <a:t>NEED A SAFE, TRANSPARENT and TRACEABLE SOLUTION FOR VACCINE STORAGE AND MONITORING SYSTEM</a:t>
            </a:r>
          </a:p>
        </p:txBody>
      </p:sp>
      <p:sp>
        <p:nvSpPr>
          <p:cNvPr id="30" name="Rectangle 29"/>
          <p:cNvSpPr/>
          <p:nvPr/>
        </p:nvSpPr>
        <p:spPr>
          <a:xfrm>
            <a:off x="0" y="6597352"/>
            <a:ext cx="4067944" cy="2804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200" b="1" dirty="0">
                <a:solidFill>
                  <a:schemeClr val="bg1">
                    <a:lumMod val="85000"/>
                  </a:schemeClr>
                </a:solidFill>
              </a:rPr>
              <a:t>K. Biswas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67944" y="6589762"/>
            <a:ext cx="5094568" cy="288000"/>
          </a:xfrm>
          <a:prstGeom prst="rect">
            <a:avLst/>
          </a:prstGeom>
          <a:gradFill flip="none" rotWithShape="1">
            <a:gsLst>
              <a:gs pos="0">
                <a:srgbClr val="3201BB">
                  <a:shade val="30000"/>
                  <a:satMod val="115000"/>
                </a:srgbClr>
              </a:gs>
              <a:gs pos="50000">
                <a:srgbClr val="3201BB">
                  <a:shade val="67500"/>
                  <a:satMod val="115000"/>
                </a:srgbClr>
              </a:gs>
              <a:gs pos="100000">
                <a:srgbClr val="3201BB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200" b="1" dirty="0" err="1">
                <a:solidFill>
                  <a:schemeClr val="bg1">
                    <a:lumMod val="85000"/>
                  </a:schemeClr>
                </a:solidFill>
              </a:rPr>
              <a:t>Vacci</a:t>
            </a:r>
            <a:r>
              <a:rPr lang="en-AU" sz="1200" b="1" dirty="0">
                <a:solidFill>
                  <a:schemeClr val="bg1">
                    <a:lumMod val="85000"/>
                  </a:schemeClr>
                </a:solidFill>
              </a:rPr>
              <a:t>-Chain: A safe and smarter vaccine storage and monitoring system</a:t>
            </a:r>
          </a:p>
        </p:txBody>
      </p:sp>
      <p:pic>
        <p:nvPicPr>
          <p:cNvPr id="32" name="Picture 3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7" y="6614336"/>
            <a:ext cx="217634" cy="2286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604448" y="6591333"/>
            <a:ext cx="539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D338220-E6FF-43E2-98F9-BE97226C0C72}" type="slidenum">
              <a:rPr lang="en-AU" sz="1200" b="1" smtClean="0">
                <a:solidFill>
                  <a:schemeClr val="bg1"/>
                </a:solidFill>
              </a:rPr>
              <a:pPr algn="r"/>
              <a:t>7</a:t>
            </a:fld>
            <a:endParaRPr lang="en-AU" sz="1200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-15240" y="0"/>
            <a:ext cx="4623752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4616" y="1929"/>
            <a:ext cx="432048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</a:p>
          <a:p>
            <a:pPr algn="r"/>
            <a:r>
              <a:rPr lang="en-AU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Limitations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Is The Solution?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Proposed System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Future Work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 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References</a:t>
            </a:r>
          </a:p>
        </p:txBody>
      </p:sp>
      <p:sp>
        <p:nvSpPr>
          <p:cNvPr id="36" name="TextBox 35">
            <a:hlinkClick r:id="rId4" action="ppaction://hlinksldjump"/>
          </p:cNvPr>
          <p:cNvSpPr txBox="1"/>
          <p:nvPr/>
        </p:nvSpPr>
        <p:spPr>
          <a:xfrm>
            <a:off x="3673848" y="54352"/>
            <a:ext cx="867064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37" name="TextBox 36">
            <a:hlinkClick r:id="rId5" action="ppaction://hlinksldjump"/>
          </p:cNvPr>
          <p:cNvSpPr txBox="1"/>
          <p:nvPr/>
        </p:nvSpPr>
        <p:spPr>
          <a:xfrm>
            <a:off x="3664120" y="227552"/>
            <a:ext cx="868968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55" name="TextBox 54">
            <a:hlinkClick r:id="rId6" action="ppaction://hlinksldjump"/>
          </p:cNvPr>
          <p:cNvSpPr txBox="1"/>
          <p:nvPr/>
        </p:nvSpPr>
        <p:spPr>
          <a:xfrm>
            <a:off x="2843808" y="389680"/>
            <a:ext cx="1686032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56" name="TextBox 55">
            <a:hlinkClick r:id="rId7" action="ppaction://hlinksldjump"/>
          </p:cNvPr>
          <p:cNvSpPr txBox="1"/>
          <p:nvPr/>
        </p:nvSpPr>
        <p:spPr>
          <a:xfrm>
            <a:off x="3275856" y="517327"/>
            <a:ext cx="1270192" cy="16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57" name="TextBox 56">
            <a:hlinkClick r:id="rId8" action="ppaction://hlinksldjump"/>
          </p:cNvPr>
          <p:cNvSpPr txBox="1"/>
          <p:nvPr/>
        </p:nvSpPr>
        <p:spPr>
          <a:xfrm>
            <a:off x="3275856" y="713936"/>
            <a:ext cx="1257216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58" name="TextBox 57">
            <a:hlinkClick r:id="rId9" action="ppaction://hlinksldjump"/>
          </p:cNvPr>
          <p:cNvSpPr txBox="1"/>
          <p:nvPr/>
        </p:nvSpPr>
        <p:spPr>
          <a:xfrm>
            <a:off x="3686824" y="869848"/>
            <a:ext cx="833272" cy="132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59" name="TextBox 58">
            <a:hlinkClick r:id="rId10" action="ppaction://hlinksldjump"/>
          </p:cNvPr>
          <p:cNvSpPr txBox="1"/>
          <p:nvPr/>
        </p:nvSpPr>
        <p:spPr>
          <a:xfrm>
            <a:off x="3842192" y="1038192"/>
            <a:ext cx="684384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60" name="TextBox 59"/>
          <p:cNvSpPr txBox="1"/>
          <p:nvPr/>
        </p:nvSpPr>
        <p:spPr>
          <a:xfrm>
            <a:off x="4695006" y="806515"/>
            <a:ext cx="21476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Hardware Issues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692136" y="1010507"/>
            <a:ext cx="21476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Technical Issues</a:t>
            </a:r>
          </a:p>
        </p:txBody>
      </p:sp>
      <p:sp>
        <p:nvSpPr>
          <p:cNvPr id="62" name="TextBox 61">
            <a:hlinkClick r:id="rId5" action="ppaction://hlinksldjump"/>
          </p:cNvPr>
          <p:cNvSpPr txBox="1"/>
          <p:nvPr/>
        </p:nvSpPr>
        <p:spPr>
          <a:xfrm>
            <a:off x="4743970" y="872624"/>
            <a:ext cx="1337328" cy="132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</p:spTree>
    <p:extLst>
      <p:ext uri="{BB962C8B-B14F-4D97-AF65-F5344CB8AC3E}">
        <p14:creationId xmlns:p14="http://schemas.microsoft.com/office/powerpoint/2010/main" val="1367910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61472"/>
            <a:ext cx="1447563" cy="7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19328"/>
            <a:ext cx="1857017" cy="90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379467"/>
            <a:ext cx="2082180" cy="45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7" y="2167890"/>
            <a:ext cx="1462937" cy="7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52467"/>
            <a:ext cx="1559524" cy="87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4572000" y="3096"/>
            <a:ext cx="4608512" cy="1439620"/>
          </a:xfrm>
          <a:prstGeom prst="rect">
            <a:avLst/>
          </a:prstGeom>
          <a:solidFill>
            <a:srgbClr val="320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Rectangle 39"/>
          <p:cNvSpPr/>
          <p:nvPr/>
        </p:nvSpPr>
        <p:spPr>
          <a:xfrm>
            <a:off x="-15240" y="0"/>
            <a:ext cx="4623752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-15240" y="1268760"/>
            <a:ext cx="9195752" cy="648072"/>
          </a:xfrm>
          <a:prstGeom prst="rect">
            <a:avLst/>
          </a:prstGeom>
          <a:solidFill>
            <a:srgbClr val="320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itle 9"/>
          <p:cNvSpPr txBox="1">
            <a:spLocks/>
          </p:cNvSpPr>
          <p:nvPr/>
        </p:nvSpPr>
        <p:spPr>
          <a:xfrm>
            <a:off x="72008" y="1224867"/>
            <a:ext cx="4644008" cy="68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b="1" dirty="0">
                <a:solidFill>
                  <a:schemeClr val="bg1"/>
                </a:solidFill>
              </a:rPr>
              <a:t>  </a:t>
            </a:r>
            <a:r>
              <a:rPr lang="en-AU" sz="3100" b="1" dirty="0">
                <a:solidFill>
                  <a:schemeClr val="bg1"/>
                </a:solidFill>
              </a:rPr>
              <a:t>Blockchain Technology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95006" y="560874"/>
            <a:ext cx="2469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1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A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A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Blockchain Technology</a:t>
            </a:r>
          </a:p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Blockchain?</a:t>
            </a:r>
            <a:endParaRPr lang="en-AU" sz="1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4" name="TextBox 53">
            <a:hlinkClick r:id="rId7" action="ppaction://hlinksldjump"/>
          </p:cNvPr>
          <p:cNvSpPr txBox="1"/>
          <p:nvPr/>
        </p:nvSpPr>
        <p:spPr>
          <a:xfrm>
            <a:off x="4768568" y="1091580"/>
            <a:ext cx="955560" cy="1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683398"/>
            <a:ext cx="1519600" cy="62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159" y="6332688"/>
            <a:ext cx="1941337" cy="13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rved Right Arrow 1"/>
          <p:cNvSpPr/>
          <p:nvPr/>
        </p:nvSpPr>
        <p:spPr>
          <a:xfrm rot="18218599">
            <a:off x="885257" y="2921383"/>
            <a:ext cx="299421" cy="784721"/>
          </a:xfrm>
          <a:prstGeom prst="curvedRightArrow">
            <a:avLst/>
          </a:prstGeom>
          <a:solidFill>
            <a:srgbClr val="990033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6" name="Curved Right Arrow 35"/>
          <p:cNvSpPr/>
          <p:nvPr/>
        </p:nvSpPr>
        <p:spPr>
          <a:xfrm rot="18218599">
            <a:off x="2265651" y="3674280"/>
            <a:ext cx="299421" cy="784721"/>
          </a:xfrm>
          <a:prstGeom prst="curvedRightArrow">
            <a:avLst/>
          </a:prstGeom>
          <a:solidFill>
            <a:srgbClr val="990033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7" name="Curved Right Arrow 36"/>
          <p:cNvSpPr/>
          <p:nvPr/>
        </p:nvSpPr>
        <p:spPr>
          <a:xfrm rot="17791528">
            <a:off x="3652665" y="4521845"/>
            <a:ext cx="299421" cy="784721"/>
          </a:xfrm>
          <a:prstGeom prst="curvedRightArrow">
            <a:avLst/>
          </a:prstGeom>
          <a:solidFill>
            <a:srgbClr val="990033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55" name="Curved Right Arrow 54"/>
          <p:cNvSpPr/>
          <p:nvPr/>
        </p:nvSpPr>
        <p:spPr>
          <a:xfrm rot="17390098">
            <a:off x="5286385" y="4949027"/>
            <a:ext cx="299421" cy="784721"/>
          </a:xfrm>
          <a:prstGeom prst="curvedRightArrow">
            <a:avLst/>
          </a:prstGeom>
          <a:solidFill>
            <a:srgbClr val="990033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56" name="Curved Right Arrow 55"/>
          <p:cNvSpPr/>
          <p:nvPr/>
        </p:nvSpPr>
        <p:spPr>
          <a:xfrm rot="17443038">
            <a:off x="6985082" y="5709280"/>
            <a:ext cx="299421" cy="784721"/>
          </a:xfrm>
          <a:prstGeom prst="curvedRightArrow">
            <a:avLst/>
          </a:prstGeom>
          <a:solidFill>
            <a:srgbClr val="990033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0" y="6597352"/>
            <a:ext cx="4067944" cy="2804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200" b="1" dirty="0">
                <a:solidFill>
                  <a:schemeClr val="bg1">
                    <a:lumMod val="85000"/>
                  </a:schemeClr>
                </a:solidFill>
              </a:rPr>
              <a:t>K. Biswas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067944" y="6589762"/>
            <a:ext cx="5094568" cy="288000"/>
          </a:xfrm>
          <a:prstGeom prst="rect">
            <a:avLst/>
          </a:prstGeom>
          <a:gradFill flip="none" rotWithShape="1">
            <a:gsLst>
              <a:gs pos="0">
                <a:srgbClr val="3201BB">
                  <a:shade val="30000"/>
                  <a:satMod val="115000"/>
                </a:srgbClr>
              </a:gs>
              <a:gs pos="50000">
                <a:srgbClr val="3201BB">
                  <a:shade val="67500"/>
                  <a:satMod val="115000"/>
                </a:srgbClr>
              </a:gs>
              <a:gs pos="100000">
                <a:srgbClr val="3201BB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200" b="1" dirty="0" err="1">
                <a:solidFill>
                  <a:schemeClr val="bg1">
                    <a:lumMod val="85000"/>
                  </a:schemeClr>
                </a:solidFill>
              </a:rPr>
              <a:t>Vacci</a:t>
            </a:r>
            <a:r>
              <a:rPr lang="en-AU" sz="1200" b="1" dirty="0">
                <a:solidFill>
                  <a:schemeClr val="bg1">
                    <a:lumMod val="85000"/>
                  </a:schemeClr>
                </a:solidFill>
              </a:rPr>
              <a:t>-Chain: A safe and smarter vaccine storage and monitoring system</a:t>
            </a:r>
          </a:p>
        </p:txBody>
      </p:sp>
      <p:pic>
        <p:nvPicPr>
          <p:cNvPr id="59" name="Picture 5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27" y="6614336"/>
            <a:ext cx="217634" cy="22860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8604448" y="6591333"/>
            <a:ext cx="539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D338220-E6FF-43E2-98F9-BE97226C0C72}" type="slidenum">
              <a:rPr lang="en-AU" sz="1200" b="1" smtClean="0">
                <a:solidFill>
                  <a:schemeClr val="bg1"/>
                </a:solidFill>
              </a:rPr>
              <a:pPr algn="r"/>
              <a:t>8</a:t>
            </a:fld>
            <a:endParaRPr lang="en-AU" sz="1200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-15240" y="0"/>
            <a:ext cx="4623752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84616" y="1929"/>
            <a:ext cx="432048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Limitations</a:t>
            </a:r>
          </a:p>
          <a:p>
            <a:pPr algn="r"/>
            <a:r>
              <a:rPr lang="en-AU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Is The Solution?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Proposed System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Future Work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 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References</a:t>
            </a:r>
          </a:p>
        </p:txBody>
      </p:sp>
      <p:sp>
        <p:nvSpPr>
          <p:cNvPr id="63" name="TextBox 62">
            <a:hlinkClick r:id="rId12" action="ppaction://hlinksldjump"/>
          </p:cNvPr>
          <p:cNvSpPr txBox="1"/>
          <p:nvPr/>
        </p:nvSpPr>
        <p:spPr>
          <a:xfrm>
            <a:off x="3673848" y="54352"/>
            <a:ext cx="867064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64" name="TextBox 63">
            <a:hlinkClick r:id="rId13" action="ppaction://hlinksldjump"/>
          </p:cNvPr>
          <p:cNvSpPr txBox="1"/>
          <p:nvPr/>
        </p:nvSpPr>
        <p:spPr>
          <a:xfrm>
            <a:off x="3664120" y="227552"/>
            <a:ext cx="868968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65" name="TextBox 64">
            <a:hlinkClick r:id="rId14" action="ppaction://hlinksldjump"/>
          </p:cNvPr>
          <p:cNvSpPr txBox="1"/>
          <p:nvPr/>
        </p:nvSpPr>
        <p:spPr>
          <a:xfrm>
            <a:off x="2843808" y="389680"/>
            <a:ext cx="1686032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66" name="TextBox 65">
            <a:hlinkClick r:id="rId15" action="ppaction://hlinksldjump"/>
          </p:cNvPr>
          <p:cNvSpPr txBox="1"/>
          <p:nvPr/>
        </p:nvSpPr>
        <p:spPr>
          <a:xfrm>
            <a:off x="3275856" y="517327"/>
            <a:ext cx="1270192" cy="16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67" name="TextBox 66">
            <a:hlinkClick r:id="rId16" action="ppaction://hlinksldjump"/>
          </p:cNvPr>
          <p:cNvSpPr txBox="1"/>
          <p:nvPr/>
        </p:nvSpPr>
        <p:spPr>
          <a:xfrm>
            <a:off x="3275856" y="713936"/>
            <a:ext cx="1257216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68" name="TextBox 67">
            <a:hlinkClick r:id="rId17" action="ppaction://hlinksldjump"/>
          </p:cNvPr>
          <p:cNvSpPr txBox="1"/>
          <p:nvPr/>
        </p:nvSpPr>
        <p:spPr>
          <a:xfrm>
            <a:off x="3686824" y="869848"/>
            <a:ext cx="833272" cy="132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69" name="TextBox 68">
            <a:hlinkClick r:id="rId18" action="ppaction://hlinksldjump"/>
          </p:cNvPr>
          <p:cNvSpPr txBox="1"/>
          <p:nvPr/>
        </p:nvSpPr>
        <p:spPr>
          <a:xfrm>
            <a:off x="3842192" y="1038192"/>
            <a:ext cx="684384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3" name="TextBox 2"/>
          <p:cNvSpPr txBox="1"/>
          <p:nvPr/>
        </p:nvSpPr>
        <p:spPr>
          <a:xfrm>
            <a:off x="72008" y="6359263"/>
            <a:ext cx="46907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* </a:t>
            </a:r>
            <a:r>
              <a:rPr lang="en-US" sz="800" b="1" dirty="0">
                <a:hlinkClick r:id="rId19"/>
              </a:rPr>
              <a:t>https://</a:t>
            </a:r>
            <a:r>
              <a:rPr lang="en-US" sz="800" b="1" dirty="0" err="1">
                <a:hlinkClick r:id="rId19"/>
              </a:rPr>
              <a:t>www.rsaconference.com</a:t>
            </a:r>
            <a:r>
              <a:rPr lang="en-US" sz="800" b="1" dirty="0">
                <a:hlinkClick r:id="rId19"/>
              </a:rPr>
              <a:t>/writable/presentations/</a:t>
            </a:r>
            <a:r>
              <a:rPr lang="en-US" sz="800" b="1" dirty="0" err="1">
                <a:hlinkClick r:id="rId19"/>
              </a:rPr>
              <a:t>file_upload</a:t>
            </a:r>
            <a:r>
              <a:rPr lang="en-US" sz="800" b="1" dirty="0">
                <a:hlinkClick r:id="rId19"/>
              </a:rPr>
              <a:t>/fon4-t11_hacking_blockchain.pdf</a:t>
            </a:r>
            <a:r>
              <a:rPr lang="en-US" sz="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4984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4572000" y="3096"/>
            <a:ext cx="4608512" cy="1439620"/>
          </a:xfrm>
          <a:prstGeom prst="rect">
            <a:avLst/>
          </a:prstGeom>
          <a:solidFill>
            <a:srgbClr val="320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Rectangle 41"/>
          <p:cNvSpPr/>
          <p:nvPr/>
        </p:nvSpPr>
        <p:spPr>
          <a:xfrm>
            <a:off x="-15240" y="0"/>
            <a:ext cx="4623752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-15240" y="1268760"/>
            <a:ext cx="9195752" cy="648072"/>
          </a:xfrm>
          <a:prstGeom prst="rect">
            <a:avLst/>
          </a:prstGeom>
          <a:solidFill>
            <a:srgbClr val="320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itle 9"/>
          <p:cNvSpPr txBox="1">
            <a:spLocks/>
          </p:cNvSpPr>
          <p:nvPr/>
        </p:nvSpPr>
        <p:spPr>
          <a:xfrm>
            <a:off x="107504" y="1227232"/>
            <a:ext cx="8100392" cy="68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b="1" dirty="0">
                <a:solidFill>
                  <a:schemeClr val="bg1"/>
                </a:solidFill>
              </a:rPr>
              <a:t>  </a:t>
            </a:r>
            <a:r>
              <a:rPr lang="en-AU" sz="3100" b="1" dirty="0">
                <a:solidFill>
                  <a:schemeClr val="bg1"/>
                </a:solidFill>
              </a:rPr>
              <a:t>Why Blockchain?</a:t>
            </a:r>
            <a:endParaRPr lang="en-AU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4" y="2276871"/>
            <a:ext cx="4871620" cy="8640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05705"/>
            <a:ext cx="4115632" cy="11015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07227"/>
            <a:ext cx="5400600" cy="770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588" y="4977913"/>
            <a:ext cx="3051572" cy="1166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31" name="Picture 11" descr="ThunderCryp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2088373"/>
            <a:ext cx="2385117" cy="423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0" y="6597352"/>
            <a:ext cx="4067944" cy="2804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200" b="1" dirty="0">
                <a:solidFill>
                  <a:schemeClr val="bg1">
                    <a:lumMod val="85000"/>
                  </a:schemeClr>
                </a:solidFill>
              </a:rPr>
              <a:t>K. Biswas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67944" y="6589762"/>
            <a:ext cx="5094568" cy="288000"/>
          </a:xfrm>
          <a:prstGeom prst="rect">
            <a:avLst/>
          </a:prstGeom>
          <a:gradFill flip="none" rotWithShape="1">
            <a:gsLst>
              <a:gs pos="0">
                <a:srgbClr val="3201BB">
                  <a:shade val="30000"/>
                  <a:satMod val="115000"/>
                </a:srgbClr>
              </a:gs>
              <a:gs pos="50000">
                <a:srgbClr val="3201BB">
                  <a:shade val="67500"/>
                  <a:satMod val="115000"/>
                </a:srgbClr>
              </a:gs>
              <a:gs pos="100000">
                <a:srgbClr val="3201BB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200" b="1" dirty="0" err="1">
                <a:solidFill>
                  <a:schemeClr val="bg1">
                    <a:lumMod val="85000"/>
                  </a:schemeClr>
                </a:solidFill>
              </a:rPr>
              <a:t>Vacci</a:t>
            </a:r>
            <a:r>
              <a:rPr lang="en-AU" sz="1200" b="1" dirty="0">
                <a:solidFill>
                  <a:schemeClr val="bg1">
                    <a:lumMod val="85000"/>
                  </a:schemeClr>
                </a:solidFill>
              </a:rPr>
              <a:t>-Chain: A safe and smarter vaccine storage and monitoring system</a:t>
            </a:r>
          </a:p>
        </p:txBody>
      </p:sp>
      <p:pic>
        <p:nvPicPr>
          <p:cNvPr id="32" name="Picture 3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27" y="6614336"/>
            <a:ext cx="217634" cy="2286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604448" y="6591333"/>
            <a:ext cx="539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D338220-E6FF-43E2-98F9-BE97226C0C72}" type="slidenum">
              <a:rPr lang="en-AU" sz="1200" b="1" smtClean="0">
                <a:solidFill>
                  <a:schemeClr val="bg1"/>
                </a:solidFill>
              </a:rPr>
              <a:pPr algn="r"/>
              <a:t>9</a:t>
            </a:fld>
            <a:endParaRPr lang="en-AU" sz="1200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-15240" y="0"/>
            <a:ext cx="4623752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4616" y="1929"/>
            <a:ext cx="432048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Limitations</a:t>
            </a:r>
          </a:p>
          <a:p>
            <a:pPr algn="r"/>
            <a:r>
              <a:rPr lang="en-AU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Is The Solution?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Proposed System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Future Work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 </a:t>
            </a:r>
          </a:p>
          <a:p>
            <a:pPr algn="r"/>
            <a:r>
              <a:rPr lang="en-AU" sz="105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References</a:t>
            </a:r>
          </a:p>
        </p:txBody>
      </p:sp>
      <p:sp>
        <p:nvSpPr>
          <p:cNvPr id="36" name="TextBox 35">
            <a:hlinkClick r:id="rId9" action="ppaction://hlinksldjump"/>
          </p:cNvPr>
          <p:cNvSpPr txBox="1"/>
          <p:nvPr/>
        </p:nvSpPr>
        <p:spPr>
          <a:xfrm>
            <a:off x="3673848" y="54352"/>
            <a:ext cx="867064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37" name="TextBox 36">
            <a:hlinkClick r:id="rId10" action="ppaction://hlinksldjump"/>
          </p:cNvPr>
          <p:cNvSpPr txBox="1"/>
          <p:nvPr/>
        </p:nvSpPr>
        <p:spPr>
          <a:xfrm>
            <a:off x="3664120" y="227552"/>
            <a:ext cx="868968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38" name="TextBox 37">
            <a:hlinkClick r:id="rId11" action="ppaction://hlinksldjump"/>
          </p:cNvPr>
          <p:cNvSpPr txBox="1"/>
          <p:nvPr/>
        </p:nvSpPr>
        <p:spPr>
          <a:xfrm>
            <a:off x="2843808" y="389680"/>
            <a:ext cx="1686032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39" name="TextBox 38">
            <a:hlinkClick r:id="rId12" action="ppaction://hlinksldjump"/>
          </p:cNvPr>
          <p:cNvSpPr txBox="1"/>
          <p:nvPr/>
        </p:nvSpPr>
        <p:spPr>
          <a:xfrm>
            <a:off x="3275856" y="517327"/>
            <a:ext cx="1270192" cy="16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57" name="TextBox 56">
            <a:hlinkClick r:id="rId13" action="ppaction://hlinksldjump"/>
          </p:cNvPr>
          <p:cNvSpPr txBox="1"/>
          <p:nvPr/>
        </p:nvSpPr>
        <p:spPr>
          <a:xfrm>
            <a:off x="3275856" y="713936"/>
            <a:ext cx="1257216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58" name="TextBox 57">
            <a:hlinkClick r:id="rId14" action="ppaction://hlinksldjump"/>
          </p:cNvPr>
          <p:cNvSpPr txBox="1"/>
          <p:nvPr/>
        </p:nvSpPr>
        <p:spPr>
          <a:xfrm>
            <a:off x="3686824" y="869848"/>
            <a:ext cx="833272" cy="132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59" name="TextBox 58">
            <a:hlinkClick r:id="rId15" action="ppaction://hlinksldjump"/>
          </p:cNvPr>
          <p:cNvSpPr txBox="1"/>
          <p:nvPr/>
        </p:nvSpPr>
        <p:spPr>
          <a:xfrm>
            <a:off x="3842192" y="1038192"/>
            <a:ext cx="684384" cy="136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  <p:sp>
        <p:nvSpPr>
          <p:cNvPr id="60" name="TextBox 59"/>
          <p:cNvSpPr txBox="1"/>
          <p:nvPr/>
        </p:nvSpPr>
        <p:spPr>
          <a:xfrm>
            <a:off x="4695006" y="560874"/>
            <a:ext cx="2469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1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A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AU" sz="1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Blockchain Technology</a:t>
            </a:r>
          </a:p>
          <a:p>
            <a:r>
              <a:rPr lang="en-A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Blockchain?</a:t>
            </a:r>
            <a:endParaRPr lang="en-A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1" name="TextBox 60">
            <a:hlinkClick r:id="rId11" action="ppaction://hlinksldjump"/>
          </p:cNvPr>
          <p:cNvSpPr txBox="1"/>
          <p:nvPr/>
        </p:nvSpPr>
        <p:spPr>
          <a:xfrm>
            <a:off x="4768568" y="908721"/>
            <a:ext cx="1387608" cy="12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</p:spTree>
    <p:extLst>
      <p:ext uri="{BB962C8B-B14F-4D97-AF65-F5344CB8AC3E}">
        <p14:creationId xmlns:p14="http://schemas.microsoft.com/office/powerpoint/2010/main" val="1503289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3548</TotalTime>
  <Words>993</Words>
  <Application>Microsoft Office PowerPoint</Application>
  <PresentationFormat>On-screen Show (4:3)</PresentationFormat>
  <Paragraphs>260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Vacci-Chain: A Safe and Smarter Vaccine Storage and Monitoring System</vt:lpstr>
      <vt:lpstr>  Outline</vt:lpstr>
      <vt:lpstr>  Vaccine Temperature</vt:lpstr>
      <vt:lpstr>  Vaccine Storage</vt:lpstr>
      <vt:lpstr>  Data Collection and Monitoring</vt:lpstr>
      <vt:lpstr>  Hardware 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Conclusion</vt:lpstr>
      <vt:lpstr>  References </vt:lpstr>
      <vt:lpstr>  Thanks for your attention !!!</vt:lpstr>
    </vt:vector>
  </TitlesOfParts>
  <Company>Griffith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soeadmin</dc:creator>
  <cp:lastModifiedBy>Dell</cp:lastModifiedBy>
  <cp:revision>324</cp:revision>
  <dcterms:created xsi:type="dcterms:W3CDTF">2013-11-27T02:55:28Z</dcterms:created>
  <dcterms:modified xsi:type="dcterms:W3CDTF">2017-06-12T12:04:18Z</dcterms:modified>
</cp:coreProperties>
</file>