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1" r:id="rId6"/>
    <p:sldId id="259" r:id="rId7"/>
    <p:sldId id="260" r:id="rId8"/>
    <p:sldId id="264" r:id="rId9"/>
    <p:sldId id="265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455" autoAdjust="0"/>
  </p:normalViewPr>
  <p:slideViewPr>
    <p:cSldViewPr snapToGrid="0">
      <p:cViewPr varScale="1">
        <p:scale>
          <a:sx n="109" d="100"/>
          <a:sy n="109" d="100"/>
        </p:scale>
        <p:origin x="-18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C847-1E08-44DE-B5FE-6D1AFB6FD333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D08E-8F5B-4671-A102-0FE08C104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9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/>
              </a:rPr>
              <a:t>Australia’s current approach to identity management results in significant process duplication, as individuals apply to, and government and businesses undertake to, verify and re-verify identities at multiple points… Anti-money laundering (AML) projects have resulted in an estimated $725 million in expenditure… In 2011, Australians lost an estimated $1.4 billion through personal fraud incidents.</a:t>
            </a:r>
          </a:p>
          <a:p>
            <a:endParaRPr lang="en-A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ffectLst/>
              </a:rPr>
              <a:t>Information duplicity: sensitive information sent to multiple parties ● Liability of storage each party ● Many ‘honeypots’ for hackers to attack </a:t>
            </a:r>
          </a:p>
          <a:p>
            <a:endParaRPr lang="en-AU" dirty="0"/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Bitcoin equals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3670.39 Australian Dollar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8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cryptocurrency, blockchain can also be used as a registry based system and can record, monitor, track, and transact an array of assets.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reason behind this is that blockchain technology adds transparency by having a distributed ledger in place, therefore, it’s really hard for business to hide any dubious activities.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 and transparency are made in an instant, and this innovative form of technology has only just scratched the surface.</a:t>
            </a:r>
          </a:p>
          <a:p>
            <a:r>
              <a:rPr lang="en-AU" dirty="0">
                <a:effectLst/>
              </a:rPr>
              <a:t>The Proposed Model: </a:t>
            </a:r>
          </a:p>
          <a:p>
            <a:r>
              <a:rPr lang="en-AU" dirty="0">
                <a:effectLst/>
              </a:rPr>
              <a:t>● Data held immutable by the blockchain. </a:t>
            </a:r>
          </a:p>
          <a:p>
            <a:r>
              <a:rPr lang="en-AU" dirty="0">
                <a:effectLst/>
              </a:rPr>
              <a:t>● trust grows over time. </a:t>
            </a:r>
          </a:p>
          <a:p>
            <a:r>
              <a:rPr lang="en-AU" dirty="0">
                <a:effectLst/>
              </a:rPr>
              <a:t>● Canonical source of data. </a:t>
            </a:r>
          </a:p>
          <a:p>
            <a:r>
              <a:rPr lang="en-AU" dirty="0">
                <a:effectLst/>
              </a:rPr>
              <a:t>● Identity remains the Ownership of the individual.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7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the financial services will act as  a root of trust based in a globally shared ledger. Each asset within the financial service will comprise with its own Internet blockchain address and corresponding private key. Each trusted </a:t>
            </a:r>
            <a:r>
              <a:rPr lang="en-AU" dirty="0">
                <a:effectLst/>
              </a:rPr>
              <a:t>node will have an application for a user interface and login and web browser to issue, trade, transfer and redeem commercial paper (by digitally represent a record of ownership ) – this approach significantly reduced settlement time and eliminated the need for paper stock certificates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applications of blockchain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2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By removing intermediaries and providing a trusted and shared view of permissioned data, blockchain could: </a:t>
            </a:r>
          </a:p>
          <a:p>
            <a:r>
              <a:rPr lang="en-AU" dirty="0"/>
              <a:t>• Reduce costs (e.g. fewer reconciliation errors) </a:t>
            </a:r>
          </a:p>
          <a:p>
            <a:r>
              <a:rPr lang="en-AU" dirty="0"/>
              <a:t>• Speed up settlement (e.g. faster validation) </a:t>
            </a:r>
          </a:p>
          <a:p>
            <a:r>
              <a:rPr lang="en-AU" dirty="0"/>
              <a:t>• Increase resilience (e.g. no single point of failure)</a:t>
            </a:r>
          </a:p>
          <a:p>
            <a:r>
              <a:rPr lang="en-AU" dirty="0"/>
              <a:t> • Improve transparency (e.g. easier to monitor)</a:t>
            </a:r>
          </a:p>
          <a:p>
            <a:r>
              <a:rPr lang="en-AU" dirty="0"/>
              <a:t>“distributed ledger technology could reduce banks’ infrastructure costs […] by between $1520 billion per annum by 2022”</a:t>
            </a:r>
          </a:p>
          <a:p>
            <a:endParaRPr lang="en-AU" dirty="0"/>
          </a:p>
          <a:p>
            <a:r>
              <a:rPr lang="en-AU" dirty="0"/>
              <a:t>The goal of the trusted blockchain API is to preserve the consistency amongst various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D08E-8F5B-4671-A102-0FE08C104B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0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7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0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6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3ACF-3DAD-49A5-8857-53716FE8E3B4}" type="datetimeFigureOut">
              <a:rPr lang="en-GB" smtClean="0"/>
              <a:t>17/06/17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8409-404A-4BFD-8594-DAF641D82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0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81115"/>
            <a:ext cx="9221371" cy="2387600"/>
          </a:xfrm>
        </p:spPr>
        <p:txBody>
          <a:bodyPr>
            <a:normAutofit/>
          </a:bodyPr>
          <a:lstStyle/>
          <a:p>
            <a:r>
              <a:rPr lang="en-AU" sz="4000" dirty="0"/>
              <a:t>Trust-based application of blockchain technology in </a:t>
            </a:r>
            <a:r>
              <a:rPr lang="en-AU" sz="4000" dirty="0" err="1"/>
              <a:t>Fintech</a:t>
            </a:r>
            <a:r>
              <a:rPr lang="en-AU" sz="4000" dirty="0"/>
              <a:t>: Australian Case Study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Raihana Ferdous, Vallipuram Muthukkumarasamy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0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Trust-based blockchain API system concept - to reduce the settlement latency amongst various assets.</a:t>
            </a:r>
          </a:p>
          <a:p>
            <a:r>
              <a:rPr lang="en-AU" dirty="0"/>
              <a:t>The bundled assets must trust each other and be identified. This enables instant settlement with close to zero-cost amongst various assets, hence enhancing scalability. </a:t>
            </a:r>
          </a:p>
          <a:p>
            <a:r>
              <a:rPr lang="en-AU" dirty="0"/>
              <a:t>The built-in security system of blockchain will retain the data privacy amongst trusted nodes of the assets.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40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How to move forward with non- cryptocurrency distributed ledger start-ups focused on building tools and applications for financial institutions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0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Thank you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9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-621792"/>
            <a:ext cx="4047744" cy="8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Proposed Solution</a:t>
            </a:r>
          </a:p>
          <a:p>
            <a:r>
              <a:rPr lang="en-GB" dirty="0"/>
              <a:t>Conclusion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6412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Major challenges in Australian finance industries-</a:t>
            </a:r>
          </a:p>
          <a:p>
            <a:r>
              <a:rPr lang="en-GB" dirty="0"/>
              <a:t>Introduction to Application Programming Interface (API) by 2018</a:t>
            </a:r>
          </a:p>
          <a:p>
            <a:r>
              <a:rPr lang="en-GB" dirty="0"/>
              <a:t>Big banks wealth divisions-put off consumer trust</a:t>
            </a:r>
          </a:p>
          <a:p>
            <a:r>
              <a:rPr lang="en-AU" dirty="0"/>
              <a:t>Oust the traditional "middle man" business model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6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208" y="2713102"/>
            <a:ext cx="3463672" cy="494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01" y="3761708"/>
            <a:ext cx="5929099" cy="1209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512064"/>
            <a:ext cx="5893718" cy="59375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45024" y="341376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+mj-lt"/>
              </a:rPr>
              <a:t>Introduction to Trust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58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Australian Case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95" y="2902678"/>
            <a:ext cx="1492206" cy="1371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71" y="4619663"/>
            <a:ext cx="1278211" cy="104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2" y="2480453"/>
            <a:ext cx="1578007" cy="139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8" y="2157642"/>
            <a:ext cx="1542146" cy="1771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39" y="4762997"/>
            <a:ext cx="1663446" cy="76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1" y="2000250"/>
            <a:ext cx="1580131" cy="119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14" y="4216937"/>
            <a:ext cx="1854928" cy="18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‘Trusted’ Ledger Database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Will reduce settlement counterparty risk</a:t>
            </a:r>
          </a:p>
          <a:p>
            <a:r>
              <a:rPr lang="en-AU" dirty="0"/>
              <a:t>Can almost instantly share matched trade information in the post-trade process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88" y="1616584"/>
            <a:ext cx="981456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Australian Case Study</a:t>
            </a:r>
            <a:br>
              <a:rPr lang="en-AU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6" y="880758"/>
            <a:ext cx="4120896" cy="535716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2023142"/>
            <a:ext cx="1254252" cy="1254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91" y="2378004"/>
            <a:ext cx="751581" cy="751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3985" y="4153900"/>
            <a:ext cx="512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Here the chain,        represents trust-based ledger node which includes the requirement for a consensus transaction approval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3903">
            <a:off x="2266188" y="4167597"/>
            <a:ext cx="268224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29597E-17 L -0.00403 0.4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17253 0.4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Proposed Solution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56" y="4943164"/>
            <a:ext cx="2272034" cy="51688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4" y="537178"/>
            <a:ext cx="981456" cy="981456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95" y="2902678"/>
            <a:ext cx="1492206" cy="1371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00" y="1825791"/>
            <a:ext cx="1611214" cy="121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71" y="4619663"/>
            <a:ext cx="1278211" cy="104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2" y="2480453"/>
            <a:ext cx="1578007" cy="139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8" y="2157642"/>
            <a:ext cx="1542146" cy="1771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39" y="4762997"/>
            <a:ext cx="1663446" cy="762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53" y="3204077"/>
            <a:ext cx="2017247" cy="14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8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44623 0.0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63685 -0.18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36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2878 -0.2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28893 0.1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1237 -0.1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9089 -0.06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67722 0.1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8848" y="1524000"/>
            <a:ext cx="2389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Financial Service (root) Blockchain Address</a:t>
            </a:r>
            <a:endParaRPr lang="en-GB" dirty="0"/>
          </a:p>
        </p:txBody>
      </p:sp>
      <p:cxnSp>
        <p:nvCxnSpPr>
          <p:cNvPr id="6" name="Connector: Elbow 5"/>
          <p:cNvCxnSpPr/>
          <p:nvPr/>
        </p:nvCxnSpPr>
        <p:spPr>
          <a:xfrm rot="16200000" flipH="1">
            <a:off x="5644972" y="2351793"/>
            <a:ext cx="914248" cy="7924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4288" y="4468213"/>
            <a:ext cx="1072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Client C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6144" y="3822347"/>
            <a:ext cx="0" cy="45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6144" y="4932128"/>
            <a:ext cx="0" cy="35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327904" y="5291328"/>
            <a:ext cx="1158240" cy="1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4288" y="3328416"/>
            <a:ext cx="1072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Client B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55007" y="5049228"/>
            <a:ext cx="1072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Client D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693920" y="4141845"/>
            <a:ext cx="12192" cy="6527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55007" y="3333200"/>
            <a:ext cx="1072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Client A</a:t>
            </a:r>
            <a:endParaRPr lang="en-GB" dirty="0"/>
          </a:p>
        </p:txBody>
      </p:sp>
      <p:cxnSp>
        <p:nvCxnSpPr>
          <p:cNvPr id="29" name="Connector: Elbow 28"/>
          <p:cNvCxnSpPr/>
          <p:nvPr/>
        </p:nvCxnSpPr>
        <p:spPr>
          <a:xfrm flipV="1">
            <a:off x="4706112" y="2748032"/>
            <a:ext cx="987552" cy="580384"/>
          </a:xfrm>
          <a:prstGeom prst="bentConnector3">
            <a:avLst>
              <a:gd name="adj1" fmla="val 6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07270"/>
              </p:ext>
            </p:extLst>
          </p:nvPr>
        </p:nvGraphicFramePr>
        <p:xfrm>
          <a:off x="3017520" y="2792304"/>
          <a:ext cx="1137920" cy="14870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37920">
                  <a:extLst>
                    <a:ext uri="{9D8B030D-6E8A-4147-A177-3AD203B41FA5}">
                      <a16:colId xmlns="" xmlns:a16="http://schemas.microsoft.com/office/drawing/2014/main" val="1212899155"/>
                    </a:ext>
                  </a:extLst>
                </a:gridCol>
              </a:tblGrid>
              <a:tr h="371772">
                <a:tc>
                  <a:txBody>
                    <a:bodyPr/>
                    <a:lstStyle/>
                    <a:p>
                      <a:r>
                        <a:rPr lang="en-AU" b="0" dirty="0"/>
                        <a:t>Insurance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1764959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r>
                        <a:rPr lang="en-AU" dirty="0"/>
                        <a:t>Super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6494027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r>
                        <a:rPr lang="en-AU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179280"/>
                  </a:ext>
                </a:extLst>
              </a:tr>
              <a:tr h="371772">
                <a:tc>
                  <a:txBody>
                    <a:bodyPr/>
                    <a:lstStyle/>
                    <a:p>
                      <a:r>
                        <a:rPr lang="en-AU" dirty="0"/>
                        <a:t>Cert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933508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23" y="3054709"/>
            <a:ext cx="221255" cy="2212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24" y="3402454"/>
            <a:ext cx="221255" cy="2212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53" y="3750199"/>
            <a:ext cx="221255" cy="2212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88" y="2466488"/>
            <a:ext cx="221255" cy="221255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>
            <a:off x="2718816" y="2792304"/>
            <a:ext cx="109728" cy="1487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889759" y="3140457"/>
            <a:ext cx="7071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200" dirty="0"/>
              <a:t>Asset block of Client A</a:t>
            </a:r>
            <a:endParaRPr lang="en-GB" sz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60" y="2577115"/>
            <a:ext cx="2514600" cy="19621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94944" y="390144"/>
            <a:ext cx="541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+mj-lt"/>
              </a:rPr>
              <a:t>Proposed Model</a:t>
            </a:r>
            <a:endParaRPr lang="en-GB" sz="3600" dirty="0">
              <a:latin typeface="+mj-lt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7587"/>
              </p:ext>
            </p:extLst>
          </p:nvPr>
        </p:nvGraphicFramePr>
        <p:xfrm>
          <a:off x="4255007" y="5455291"/>
          <a:ext cx="917448" cy="1227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7448">
                  <a:extLst>
                    <a:ext uri="{9D8B030D-6E8A-4147-A177-3AD203B41FA5}">
                      <a16:colId xmlns="" xmlns:a16="http://schemas.microsoft.com/office/drawing/2014/main" val="1841074910"/>
                    </a:ext>
                  </a:extLst>
                </a:gridCol>
              </a:tblGrid>
              <a:tr h="306970">
                <a:tc>
                  <a:txBody>
                    <a:bodyPr/>
                    <a:lstStyle/>
                    <a:p>
                      <a:r>
                        <a:rPr lang="en-AU" sz="1400" b="0" dirty="0"/>
                        <a:t>Insurance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439596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Super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6311352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…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141510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Cert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25203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55840"/>
              </p:ext>
            </p:extLst>
          </p:nvPr>
        </p:nvGraphicFramePr>
        <p:xfrm>
          <a:off x="6976872" y="4794581"/>
          <a:ext cx="917448" cy="1227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7448">
                  <a:extLst>
                    <a:ext uri="{9D8B030D-6E8A-4147-A177-3AD203B41FA5}">
                      <a16:colId xmlns="" xmlns:a16="http://schemas.microsoft.com/office/drawing/2014/main" val="1841074910"/>
                    </a:ext>
                  </a:extLst>
                </a:gridCol>
              </a:tblGrid>
              <a:tr h="306970">
                <a:tc>
                  <a:txBody>
                    <a:bodyPr/>
                    <a:lstStyle/>
                    <a:p>
                      <a:r>
                        <a:rPr lang="en-AU" sz="1400" b="0" dirty="0"/>
                        <a:t>Insurance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439596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Super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6311352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…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141510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Cert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252037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138497" y="6146972"/>
            <a:ext cx="594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Block 1</a:t>
            </a:r>
            <a:endParaRPr lang="en-GB" sz="11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30568"/>
              </p:ext>
            </p:extLst>
          </p:nvPr>
        </p:nvGraphicFramePr>
        <p:xfrm>
          <a:off x="8179308" y="4727980"/>
          <a:ext cx="925386" cy="143906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25386">
                  <a:extLst>
                    <a:ext uri="{9D8B030D-6E8A-4147-A177-3AD203B41FA5}">
                      <a16:colId xmlns="" xmlns:a16="http://schemas.microsoft.com/office/drawing/2014/main" val="1841074910"/>
                    </a:ext>
                  </a:extLst>
                </a:gridCol>
              </a:tblGrid>
              <a:tr h="306970">
                <a:tc>
                  <a:txBody>
                    <a:bodyPr/>
                    <a:lstStyle/>
                    <a:p>
                      <a:r>
                        <a:rPr lang="en-AU" sz="1400" b="0" dirty="0"/>
                        <a:t>Updated-Insurance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439596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Super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6311352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…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141510"/>
                  </a:ext>
                </a:extLst>
              </a:tr>
              <a:tr h="306970">
                <a:tc>
                  <a:txBody>
                    <a:bodyPr/>
                    <a:lstStyle/>
                    <a:p>
                      <a:r>
                        <a:rPr lang="en-AU" sz="1400" dirty="0"/>
                        <a:t>Cert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252037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8409350" y="6167050"/>
            <a:ext cx="594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Block 2</a:t>
            </a:r>
            <a:endParaRPr lang="en-GB" sz="11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894320" y="5418560"/>
            <a:ext cx="284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4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635</Words>
  <Application>Microsoft Macintosh PowerPoint</Application>
  <PresentationFormat>Custom</PresentationFormat>
  <Paragraphs>88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Trust-based application of blockchain technology in Fintech: Australian Case Study</vt:lpstr>
      <vt:lpstr>Outline</vt:lpstr>
      <vt:lpstr>Introduction</vt:lpstr>
      <vt:lpstr>PowerPoint Presentation</vt:lpstr>
      <vt:lpstr>An Australian Case </vt:lpstr>
      <vt:lpstr>Proposed Solution</vt:lpstr>
      <vt:lpstr>An Australian Case Study </vt:lpstr>
      <vt:lpstr>Proposed Solution</vt:lpstr>
      <vt:lpstr>PowerPoint Presentation</vt:lpstr>
      <vt:lpstr>Proposed Solution</vt:lpstr>
      <vt:lpstr>Conclusion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Trust-based application of blockchain technology in Fintech-Australian Case Study</dc:title>
  <dc:creator>raihana ferdous</dc:creator>
  <cp:lastModifiedBy>Vallipuram Muthukkumarasamy</cp:lastModifiedBy>
  <cp:revision>37</cp:revision>
  <dcterms:created xsi:type="dcterms:W3CDTF">2017-06-09T08:40:15Z</dcterms:created>
  <dcterms:modified xsi:type="dcterms:W3CDTF">2017-06-16T20:07:14Z</dcterms:modified>
</cp:coreProperties>
</file>