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2"/>
  </p:sldMasterIdLst>
  <p:notesMasterIdLst>
    <p:notesMasterId r:id="rId15"/>
  </p:notesMasterIdLst>
  <p:handoutMasterIdLst>
    <p:handoutMasterId r:id="rId16"/>
  </p:handoutMasterIdLst>
  <p:sldIdLst>
    <p:sldId id="261" r:id="rId3"/>
    <p:sldId id="369" r:id="rId4"/>
    <p:sldId id="331" r:id="rId5"/>
    <p:sldId id="332" r:id="rId6"/>
    <p:sldId id="373" r:id="rId7"/>
    <p:sldId id="354" r:id="rId8"/>
    <p:sldId id="345" r:id="rId9"/>
    <p:sldId id="371" r:id="rId10"/>
    <p:sldId id="370" r:id="rId11"/>
    <p:sldId id="372" r:id="rId12"/>
    <p:sldId id="355" r:id="rId13"/>
    <p:sldId id="284" r:id="rId14"/>
  </p:sldIdLst>
  <p:sldSz cx="12192000" cy="6858000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5831" autoAdjust="0"/>
    <p:restoredTop sz="79893"/>
  </p:normalViewPr>
  <p:slideViewPr>
    <p:cSldViewPr snapToGrid="0">
      <p:cViewPr varScale="1">
        <p:scale>
          <a:sx n="103" d="100"/>
          <a:sy n="103" d="100"/>
        </p:scale>
        <p:origin x="784" y="18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6/15/17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6/15/17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3306"/>
            <a:ext cx="5444490" cy="335452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46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293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3702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905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 userDrawn="1"/>
        </p:nvSpPr>
        <p:spPr>
          <a:xfrm>
            <a:off x="0" y="6557771"/>
            <a:ext cx="20922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000" dirty="0" smtClean="0"/>
              <a:t>Copyright © 2017 Peter Robinson</a:t>
            </a:r>
            <a:endParaRPr lang="en-AU" sz="1000" dirty="0"/>
          </a:p>
        </p:txBody>
      </p: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AC9B-A90D-4F13-B353-41405396BF61}" type="datetime1">
              <a:rPr lang="en-US" smtClean="0"/>
              <a:t>6/15/17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6557771"/>
            <a:ext cx="20922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000" dirty="0" smtClean="0"/>
              <a:t>Copyright © 2016 Peter Robinson</a:t>
            </a:r>
            <a:endParaRPr lang="en-AU" sz="1000" dirty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FE9D1-B11B-4E20-8D3E-B68E78C48AEB}" type="datetime1">
              <a:rPr lang="en-US" smtClean="0"/>
              <a:t>6/15/17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6557771"/>
            <a:ext cx="20922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000" dirty="0" smtClean="0"/>
              <a:t>Copyright © 2016 Peter Robinson</a:t>
            </a:r>
            <a:endParaRPr lang="en-AU" sz="1000" dirty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3BE9F-4780-415E-A9DD-AC902ECAB21F}" type="datetime1">
              <a:rPr lang="en-US" smtClean="0"/>
              <a:t>6/15/17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6557771"/>
            <a:ext cx="21627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000" dirty="0" smtClean="0"/>
              <a:t>Copyright © 2017 Peter Robinson</a:t>
            </a:r>
            <a:endParaRPr lang="en-AU" sz="1000" dirty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 userDrawn="1"/>
        </p:nvSpPr>
        <p:spPr>
          <a:xfrm>
            <a:off x="0" y="6557771"/>
            <a:ext cx="20922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000" dirty="0" smtClean="0"/>
              <a:t>Copyright © 2016 Peter Robinson</a:t>
            </a:r>
            <a:endParaRPr lang="en-AU" sz="1000" dirty="0"/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EEDD-E56C-4C9A-86E0-9914F99374C4}" type="datetime1">
              <a:rPr lang="en-US" smtClean="0"/>
              <a:t>6/15/17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6557771"/>
            <a:ext cx="20922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000" dirty="0" smtClean="0"/>
              <a:t>Copyright © 2016 Peter Robinson</a:t>
            </a:r>
            <a:endParaRPr lang="en-AU" sz="1000" dirty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13092-FC6C-48AB-9B4D-88456F5B3AF3}" type="datetime1">
              <a:rPr lang="en-US" smtClean="0"/>
              <a:t>6/15/17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0" y="6557771"/>
            <a:ext cx="20922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000" dirty="0" smtClean="0"/>
              <a:t>Copyright © 2016 Peter Robinson</a:t>
            </a:r>
            <a:endParaRPr lang="en-AU" sz="1000" dirty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B7814-6FAE-4654-96F9-3E2CCEAA751E}" type="datetime1">
              <a:rPr lang="en-US" smtClean="0"/>
              <a:t>6/15/17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6557771"/>
            <a:ext cx="21627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000" dirty="0" smtClean="0"/>
              <a:t>Copyright © 2017 Peter Robinson</a:t>
            </a:r>
            <a:endParaRPr lang="en-AU" sz="1000" dirty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1628E-24D3-4D5F-B957-25370E702A9A}" type="datetime1">
              <a:rPr lang="en-US" smtClean="0"/>
              <a:t>6/15/17</a:t>
            </a:fld>
            <a:endParaRPr lang="en-US"/>
          </a:p>
        </p:txBody>
      </p: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6" name="TextBox 55"/>
          <p:cNvSpPr txBox="1"/>
          <p:nvPr userDrawn="1"/>
        </p:nvSpPr>
        <p:spPr>
          <a:xfrm>
            <a:off x="0" y="6557771"/>
            <a:ext cx="20922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000" dirty="0" smtClean="0"/>
              <a:t>Copyright © 2016 Peter Robinson</a:t>
            </a:r>
            <a:endParaRPr lang="en-AU" sz="1000" dirty="0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B144-643D-4166-8AC8-D186556B8419}" type="datetime1">
              <a:rPr lang="en-US" smtClean="0"/>
              <a:t>6/15/17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1" name="TextBox 60"/>
          <p:cNvSpPr txBox="1"/>
          <p:nvPr userDrawn="1"/>
        </p:nvSpPr>
        <p:spPr>
          <a:xfrm>
            <a:off x="0" y="6557771"/>
            <a:ext cx="20922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000" dirty="0" smtClean="0"/>
              <a:t>Copyright © 2016 Peter Robinson</a:t>
            </a:r>
            <a:endParaRPr lang="en-AU" sz="1000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1" name="TextBox 60"/>
          <p:cNvSpPr txBox="1"/>
          <p:nvPr userDrawn="1"/>
        </p:nvSpPr>
        <p:spPr>
          <a:xfrm>
            <a:off x="0" y="6557771"/>
            <a:ext cx="20922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000" dirty="0" smtClean="0"/>
              <a:t>Copyright © 2016 Peter Robinson</a:t>
            </a:r>
            <a:endParaRPr lang="en-AU" sz="1000" dirty="0"/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17133A1-4002-4E60-9FCF-D593F708491D}" type="datetime1">
              <a:rPr lang="en-US" smtClean="0"/>
              <a:t>6/15/17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peter.robinson@sent.com" TargetMode="Externa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cosic.esat.kuleuven.be/summer_school_albena/slides/preneel_hash_july2013_shortv1_print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src.nist.gov/publications/nistpubs/800-57/sp800-57-Part1-revised2_Mar08-2007.pdf" TargetMode="External"/><Relationship Id="rId4" Type="http://schemas.openxmlformats.org/officeDocument/2006/relationships/hyperlink" Target="https://www.enisa.europa.eu/publications/algorithms-key-sizes-and.../fullReport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src.nist.gov/groups/ST/key_mgmt/documents/Transitioning_CryptoAlgos_070209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sz="2800" dirty="0" smtClean="0"/>
              <a:t>Design </a:t>
            </a:r>
            <a:r>
              <a:rPr lang="en-AU" sz="2800" dirty="0"/>
              <a:t>Patterns which Facilitate Message Digest Collision Attacks on </a:t>
            </a:r>
            <a:r>
              <a:rPr lang="en-AU" sz="2800" dirty="0" err="1" smtClean="0"/>
              <a:t>Blockchains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3"/>
            <a:ext cx="9604310" cy="76296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Peter Robinson, </a:t>
            </a:r>
            <a:r>
              <a:rPr lang="en-US" dirty="0" smtClean="0">
                <a:hlinkClick r:id="rId2"/>
              </a:rPr>
              <a:t>peter.robinson@sent.com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AU" dirty="0" smtClean="0"/>
              <a:t>School </a:t>
            </a:r>
            <a:r>
              <a:rPr lang="en-AU" dirty="0"/>
              <a:t>of Information Technology and Electrical Engineering, University of </a:t>
            </a:r>
            <a:r>
              <a:rPr lang="en-AU" dirty="0" smtClean="0"/>
              <a:t>Queensland.</a:t>
            </a:r>
            <a:endParaRPr lang="en-US" dirty="0" smtClean="0"/>
          </a:p>
        </p:txBody>
      </p:sp>
      <p:pic>
        <p:nvPicPr>
          <p:cNvPr id="10" name="Picture 5" descr="untitl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1134549"/>
            <a:ext cx="5130317" cy="288017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44204" y="315883"/>
            <a:ext cx="894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>
                <a:solidFill>
                  <a:srgbClr val="00B050"/>
                </a:solidFill>
              </a:rPr>
              <a:t>Symposium on Distributed Ledger Technology </a:t>
            </a:r>
            <a:r>
              <a:rPr lang="en-AU" sz="2400" b="1" dirty="0" smtClean="0">
                <a:solidFill>
                  <a:srgbClr val="00B050"/>
                </a:solidFill>
              </a:rPr>
              <a:t>SDLT'2017</a:t>
            </a:r>
          </a:p>
          <a:p>
            <a:r>
              <a:rPr lang="en-AU" sz="2400" dirty="0">
                <a:solidFill>
                  <a:srgbClr val="00B050"/>
                </a:solidFill>
              </a:rPr>
              <a:t>Gold Coast Campus, Griffith </a:t>
            </a:r>
            <a:r>
              <a:rPr lang="en-AU" sz="2400" dirty="0" smtClean="0">
                <a:solidFill>
                  <a:srgbClr val="00B050"/>
                </a:solidFill>
              </a:rPr>
              <a:t>University</a:t>
            </a:r>
          </a:p>
          <a:p>
            <a:r>
              <a:rPr lang="en-AU" sz="2400" dirty="0" smtClean="0">
                <a:solidFill>
                  <a:srgbClr val="00B050"/>
                </a:solidFill>
              </a:rPr>
              <a:t>June 13, 2017</a:t>
            </a:r>
            <a:endParaRPr lang="en-AU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Attack Scenario #2: Proposal for</a:t>
            </a:r>
            <a:br>
              <a:rPr lang="en-AU" dirty="0" smtClean="0"/>
            </a:br>
            <a:r>
              <a:rPr lang="en-AU" dirty="0" smtClean="0"/>
              <a:t>Proof of Stake Agreed Random Number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An </a:t>
            </a:r>
            <a:r>
              <a:rPr lang="en-AU" dirty="0"/>
              <a:t>attacker who </a:t>
            </a:r>
            <a:r>
              <a:rPr lang="en-AU" dirty="0" smtClean="0"/>
              <a:t>had broken </a:t>
            </a:r>
            <a:r>
              <a:rPr lang="en-AU" dirty="0"/>
              <a:t>the collision resistance property </a:t>
            </a:r>
            <a:r>
              <a:rPr lang="en-AU" dirty="0" smtClean="0"/>
              <a:t>could:</a:t>
            </a:r>
          </a:p>
          <a:p>
            <a:pPr lvl="1"/>
            <a:r>
              <a:rPr lang="en-AU" dirty="0" smtClean="0"/>
              <a:t>Determine two random </a:t>
            </a:r>
            <a:r>
              <a:rPr lang="en-AU" dirty="0"/>
              <a:t>values which hash to produce the same </a:t>
            </a:r>
            <a:r>
              <a:rPr lang="en-AU" dirty="0" smtClean="0"/>
              <a:t>commitment value, </a:t>
            </a:r>
          </a:p>
          <a:p>
            <a:pPr lvl="1"/>
            <a:r>
              <a:rPr lang="en-AU" dirty="0" smtClean="0"/>
              <a:t>Submit </a:t>
            </a:r>
            <a:r>
              <a:rPr lang="en-AU" dirty="0"/>
              <a:t>their commitment </a:t>
            </a:r>
            <a:r>
              <a:rPr lang="en-AU" dirty="0" smtClean="0"/>
              <a:t>value,</a:t>
            </a:r>
          </a:p>
          <a:p>
            <a:pPr lvl="1"/>
            <a:r>
              <a:rPr lang="en-AU" dirty="0" smtClean="0"/>
              <a:t> Then, after </a:t>
            </a:r>
            <a:r>
              <a:rPr lang="en-AU" dirty="0"/>
              <a:t>seeing the random values </a:t>
            </a:r>
            <a:r>
              <a:rPr lang="en-AU" dirty="0" smtClean="0"/>
              <a:t>exposed by the </a:t>
            </a:r>
            <a:r>
              <a:rPr lang="en-AU" dirty="0"/>
              <a:t>other miners, </a:t>
            </a:r>
            <a:r>
              <a:rPr lang="en-AU" dirty="0" smtClean="0"/>
              <a:t>choose which </a:t>
            </a:r>
            <a:r>
              <a:rPr lang="en-AU" dirty="0"/>
              <a:t>of their random values to deliver, thus influencing </a:t>
            </a:r>
            <a:r>
              <a:rPr lang="en-AU" dirty="0" smtClean="0"/>
              <a:t>the resulting </a:t>
            </a:r>
            <a:r>
              <a:rPr lang="en-AU" dirty="0"/>
              <a:t>agreed random number.</a:t>
            </a:r>
            <a:endParaRPr lang="en-AU" dirty="0" smtClean="0"/>
          </a:p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194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Design Pattern &amp; Attack Mitigations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The </a:t>
            </a:r>
            <a:r>
              <a:rPr lang="en-AU" dirty="0"/>
              <a:t>message digest size used for account </a:t>
            </a:r>
            <a:r>
              <a:rPr lang="en-AU" dirty="0" smtClean="0"/>
              <a:t>numbers should </a:t>
            </a:r>
            <a:r>
              <a:rPr lang="en-AU" dirty="0"/>
              <a:t>be increased. </a:t>
            </a:r>
            <a:endParaRPr lang="en-AU" dirty="0" smtClean="0"/>
          </a:p>
          <a:p>
            <a:pPr lvl="1"/>
            <a:r>
              <a:rPr lang="en-AU" dirty="0" smtClean="0"/>
              <a:t>In </a:t>
            </a:r>
            <a:r>
              <a:rPr lang="en-AU" dirty="0"/>
              <a:t>an email from V. </a:t>
            </a:r>
            <a:r>
              <a:rPr lang="en-AU" dirty="0" err="1" smtClean="0"/>
              <a:t>Buterin</a:t>
            </a:r>
            <a:r>
              <a:rPr lang="en-AU" dirty="0" smtClean="0"/>
              <a:t> and </a:t>
            </a:r>
            <a:r>
              <a:rPr lang="en-AU" dirty="0"/>
              <a:t>M. </a:t>
            </a:r>
            <a:r>
              <a:rPr lang="en-AU" dirty="0" err="1"/>
              <a:t>Swende</a:t>
            </a:r>
            <a:r>
              <a:rPr lang="en-AU" dirty="0"/>
              <a:t> from the </a:t>
            </a:r>
            <a:r>
              <a:rPr lang="en-AU" dirty="0" err="1"/>
              <a:t>Ethereum</a:t>
            </a:r>
            <a:r>
              <a:rPr lang="en-AU" dirty="0"/>
              <a:t> team on </a:t>
            </a:r>
            <a:r>
              <a:rPr lang="en-AU" dirty="0" smtClean="0"/>
              <a:t>May 18</a:t>
            </a:r>
            <a:r>
              <a:rPr lang="en-AU" dirty="0"/>
              <a:t>, 2017, they tentatively agreed to adopt this </a:t>
            </a:r>
            <a:r>
              <a:rPr lang="en-AU" dirty="0" smtClean="0"/>
              <a:t>recommendation of </a:t>
            </a:r>
            <a:r>
              <a:rPr lang="en-AU" dirty="0"/>
              <a:t>mine.</a:t>
            </a:r>
          </a:p>
          <a:p>
            <a:r>
              <a:rPr lang="en-AU" dirty="0" smtClean="0"/>
              <a:t>A </a:t>
            </a:r>
            <a:r>
              <a:rPr lang="en-AU" dirty="0"/>
              <a:t>temporal component should be incorporated </a:t>
            </a:r>
            <a:r>
              <a:rPr lang="en-AU" dirty="0" smtClean="0"/>
              <a:t>into designs</a:t>
            </a:r>
            <a:r>
              <a:rPr lang="en-AU" dirty="0"/>
              <a:t>. </a:t>
            </a:r>
            <a:endParaRPr lang="en-AU" dirty="0" smtClean="0"/>
          </a:p>
          <a:p>
            <a:pPr lvl="1"/>
            <a:r>
              <a:rPr lang="en-AU" dirty="0" smtClean="0"/>
              <a:t>The </a:t>
            </a:r>
            <a:r>
              <a:rPr lang="en-AU" dirty="0"/>
              <a:t>random value proposed for use in </a:t>
            </a:r>
            <a:r>
              <a:rPr lang="en-AU" dirty="0" err="1" smtClean="0"/>
              <a:t>PoS</a:t>
            </a:r>
            <a:r>
              <a:rPr lang="en-AU" dirty="0" smtClean="0"/>
              <a:t> should </a:t>
            </a:r>
            <a:r>
              <a:rPr lang="en-AU" dirty="0"/>
              <a:t>incorporate some value from a recent block.</a:t>
            </a: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297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4461" y="1730148"/>
            <a:ext cx="5524500" cy="32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038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Message digest algorithms are one of the </a:t>
            </a:r>
            <a:r>
              <a:rPr lang="en-AU" dirty="0" smtClean="0"/>
              <a:t>underlying building </a:t>
            </a:r>
            <a:r>
              <a:rPr lang="en-AU" dirty="0"/>
              <a:t>blocks of </a:t>
            </a:r>
            <a:r>
              <a:rPr lang="en-AU" dirty="0" err="1"/>
              <a:t>blockchain</a:t>
            </a:r>
            <a:r>
              <a:rPr lang="en-AU" dirty="0"/>
              <a:t> platforms such as </a:t>
            </a:r>
            <a:r>
              <a:rPr lang="en-AU" dirty="0" err="1"/>
              <a:t>Ethereum</a:t>
            </a:r>
            <a:r>
              <a:rPr lang="en-AU" dirty="0"/>
              <a:t>.</a:t>
            </a:r>
          </a:p>
          <a:p>
            <a:r>
              <a:rPr lang="en-AU" dirty="0"/>
              <a:t>This paper analyses situations in which the message </a:t>
            </a:r>
            <a:r>
              <a:rPr lang="en-AU" dirty="0" smtClean="0"/>
              <a:t>digest collision </a:t>
            </a:r>
            <a:r>
              <a:rPr lang="en-AU" dirty="0"/>
              <a:t>resistance property can be exploited by attackers.</a:t>
            </a:r>
          </a:p>
          <a:p>
            <a:r>
              <a:rPr lang="en-AU" dirty="0"/>
              <a:t>Two mitigations for possible attacks are described: </a:t>
            </a:r>
            <a:endParaRPr lang="en-AU" dirty="0" smtClean="0"/>
          </a:p>
          <a:p>
            <a:pPr lvl="1"/>
            <a:r>
              <a:rPr lang="en-AU" dirty="0" smtClean="0"/>
              <a:t>Longer message </a:t>
            </a:r>
            <a:r>
              <a:rPr lang="en-AU" dirty="0"/>
              <a:t>digest sizes make attacks more difficult; and, </a:t>
            </a:r>
            <a:endParaRPr lang="en-AU" dirty="0" smtClean="0"/>
          </a:p>
          <a:p>
            <a:pPr lvl="1"/>
            <a:r>
              <a:rPr lang="en-AU" dirty="0" smtClean="0"/>
              <a:t>Including timeliness </a:t>
            </a:r>
            <a:r>
              <a:rPr lang="en-AU" dirty="0"/>
              <a:t>properties limits the amount of time an attacker </a:t>
            </a:r>
            <a:r>
              <a:rPr lang="en-AU" dirty="0" smtClean="0"/>
              <a:t>has to </a:t>
            </a:r>
            <a:r>
              <a:rPr lang="en-AU" dirty="0"/>
              <a:t>determine a hash collision.</a:t>
            </a: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76518" y="6104586"/>
            <a:ext cx="10663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 smtClean="0"/>
              <a:t>Ref 1</a:t>
            </a:r>
            <a:r>
              <a:rPr lang="en-AU" sz="1400" dirty="0" smtClean="0"/>
              <a:t>: Image on cover slide: </a:t>
            </a:r>
            <a:r>
              <a:rPr lang="en-AU" sz="1400" dirty="0" err="1" smtClean="0"/>
              <a:t>Preneel</a:t>
            </a:r>
            <a:r>
              <a:rPr lang="en-AU" sz="1400" dirty="0" smtClean="0"/>
              <a:t>, B. (2013</a:t>
            </a:r>
            <a:r>
              <a:rPr lang="en-AU" sz="1400" dirty="0"/>
              <a:t>) “Introduction to the Design </a:t>
            </a:r>
            <a:r>
              <a:rPr lang="en-AU" sz="1400" dirty="0" smtClean="0"/>
              <a:t>and Cryptanalysis </a:t>
            </a:r>
            <a:r>
              <a:rPr lang="en-AU" sz="1400" dirty="0"/>
              <a:t>of </a:t>
            </a:r>
            <a:r>
              <a:rPr lang="en-AU" sz="1400" dirty="0" smtClean="0"/>
              <a:t>Cryptographic Hash Functions”</a:t>
            </a:r>
            <a:r>
              <a:rPr lang="en-AU" sz="1400" dirty="0"/>
              <a:t/>
            </a:r>
            <a:br>
              <a:rPr lang="en-AU" sz="1400" dirty="0"/>
            </a:br>
            <a:r>
              <a:rPr lang="en-AU" sz="1400" dirty="0"/>
              <a:t>Available: </a:t>
            </a:r>
            <a:r>
              <a:rPr lang="en-AU" sz="1400" dirty="0">
                <a:hlinkClick r:id="rId3"/>
              </a:rPr>
              <a:t>https://</a:t>
            </a:r>
            <a:r>
              <a:rPr lang="en-AU" sz="1400" dirty="0" smtClean="0">
                <a:hlinkClick r:id="rId3"/>
              </a:rPr>
              <a:t>www.cosic.esat.kuleuven.be/summer_school_albena/slides/preneel_hash_july2013_shortv1_print.pdf</a:t>
            </a:r>
            <a:r>
              <a:rPr lang="en-AU" sz="1400" dirty="0" smtClean="0"/>
              <a:t>  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2232704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741794" cy="1142385"/>
          </a:xfrm>
        </p:spPr>
        <p:txBody>
          <a:bodyPr/>
          <a:lstStyle/>
          <a:p>
            <a:r>
              <a:rPr lang="en-US" dirty="0" smtClean="0"/>
              <a:t>Message Digest / Cryptographic Hash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Digest Algorithm (Hash):</a:t>
            </a:r>
          </a:p>
          <a:p>
            <a:pPr lvl="1"/>
            <a:r>
              <a:rPr lang="en-AU" dirty="0" smtClean="0"/>
              <a:t>Variable length input =&gt; Fixed Length Output.</a:t>
            </a:r>
          </a:p>
          <a:p>
            <a:r>
              <a:rPr lang="en-AU" dirty="0" smtClean="0"/>
              <a:t>Address Hash: </a:t>
            </a:r>
          </a:p>
          <a:p>
            <a:pPr lvl="1"/>
            <a:r>
              <a:rPr lang="en-AU" dirty="0" smtClean="0"/>
              <a:t>Bitcoin and Ripple: RIPEMD160(SHA256): 160 bit digest,</a:t>
            </a:r>
          </a:p>
          <a:p>
            <a:pPr lvl="1"/>
            <a:r>
              <a:rPr lang="en-AU" dirty="0" err="1" smtClean="0"/>
              <a:t>Ethereum</a:t>
            </a:r>
            <a:r>
              <a:rPr lang="en-AU" dirty="0" smtClean="0"/>
              <a:t>: KECCAK/160: 160 bit digest.</a:t>
            </a:r>
          </a:p>
          <a:p>
            <a:r>
              <a:rPr lang="en-AU" dirty="0" smtClean="0"/>
              <a:t>Main Hash: </a:t>
            </a:r>
          </a:p>
          <a:p>
            <a:pPr lvl="1"/>
            <a:r>
              <a:rPr lang="en-AU" dirty="0" smtClean="0"/>
              <a:t>Bitcoin: SHA256(SHA256): 256 bit digest,</a:t>
            </a:r>
          </a:p>
          <a:p>
            <a:pPr lvl="1"/>
            <a:r>
              <a:rPr lang="en-AU" dirty="0" err="1" smtClean="0"/>
              <a:t>Ethereum</a:t>
            </a:r>
            <a:r>
              <a:rPr lang="en-AU" dirty="0" smtClean="0"/>
              <a:t>: KECCAK/256: 256 bit digest,</a:t>
            </a:r>
          </a:p>
          <a:p>
            <a:pPr lvl="1"/>
            <a:r>
              <a:rPr lang="en-AU" dirty="0" smtClean="0"/>
              <a:t>Ripple: </a:t>
            </a:r>
            <a:r>
              <a:rPr lang="en-AU" dirty="0"/>
              <a:t>256 bit truncated </a:t>
            </a:r>
            <a:r>
              <a:rPr lang="en-AU" dirty="0" smtClean="0"/>
              <a:t>SHA512: 256 bit digest.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968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503853"/>
            <a:ext cx="10050888" cy="1142385"/>
          </a:xfrm>
        </p:spPr>
        <p:txBody>
          <a:bodyPr/>
          <a:lstStyle/>
          <a:p>
            <a:r>
              <a:rPr lang="en-US" dirty="0"/>
              <a:t>Message Digest </a:t>
            </a:r>
            <a:r>
              <a:rPr lang="en-US" dirty="0" smtClean="0"/>
              <a:t>Security Strength </a:t>
            </a:r>
            <a:r>
              <a:rPr lang="en-US" dirty="0"/>
              <a:t>&amp;</a:t>
            </a:r>
            <a:r>
              <a:rPr lang="en-US" dirty="0" smtClean="0"/>
              <a:t> Cryptanalysis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25956" y="2316016"/>
            <a:ext cx="429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</a:rPr>
              <a:t>?</a:t>
            </a:r>
            <a:endParaRPr lang="en-AU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78010" y="1762018"/>
            <a:ext cx="16666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/>
              <a:t>Preimage </a:t>
            </a:r>
          </a:p>
          <a:p>
            <a:pPr algn="ctr"/>
            <a:r>
              <a:rPr lang="en-AU" dirty="0" smtClean="0"/>
              <a:t>Resistance</a:t>
            </a:r>
            <a:endParaRPr lang="en-AU" dirty="0"/>
          </a:p>
        </p:txBody>
      </p:sp>
      <p:sp>
        <p:nvSpPr>
          <p:cNvPr id="8" name="Down Arrow 7"/>
          <p:cNvSpPr/>
          <p:nvPr/>
        </p:nvSpPr>
        <p:spPr>
          <a:xfrm>
            <a:off x="1678010" y="2777681"/>
            <a:ext cx="1725768" cy="1828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Hash</a:t>
            </a:r>
            <a:endParaRPr lang="en-AU" dirty="0"/>
          </a:p>
        </p:txBody>
      </p:sp>
      <p:sp>
        <p:nvSpPr>
          <p:cNvPr id="9" name="TextBox 8"/>
          <p:cNvSpPr txBox="1"/>
          <p:nvPr/>
        </p:nvSpPr>
        <p:spPr>
          <a:xfrm>
            <a:off x="2240600" y="5276259"/>
            <a:ext cx="6764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solidFill>
                  <a:srgbClr val="0070C0"/>
                </a:solidFill>
              </a:rPr>
              <a:t>n</a:t>
            </a:r>
            <a:br>
              <a:rPr lang="en-AU" sz="2400" dirty="0" smtClean="0">
                <a:solidFill>
                  <a:srgbClr val="0070C0"/>
                </a:solidFill>
              </a:rPr>
            </a:br>
            <a:r>
              <a:rPr lang="en-AU" sz="2400" dirty="0" smtClean="0">
                <a:solidFill>
                  <a:srgbClr val="0070C0"/>
                </a:solidFill>
              </a:rPr>
              <a:t>n/2</a:t>
            </a:r>
            <a:endParaRPr lang="en-AU" sz="2400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59182" y="4758881"/>
            <a:ext cx="841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h</a:t>
            </a:r>
            <a:r>
              <a:rPr lang="en-AU" sz="2400" dirty="0" smtClean="0"/>
              <a:t>(x)</a:t>
            </a:r>
            <a:endParaRPr lang="en-A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480156" y="2311894"/>
            <a:ext cx="429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80157" y="1757896"/>
            <a:ext cx="2093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/>
              <a:t>Second Preimage </a:t>
            </a:r>
          </a:p>
          <a:p>
            <a:pPr algn="ctr"/>
            <a:r>
              <a:rPr lang="en-AU" dirty="0" smtClean="0"/>
              <a:t>Resistance</a:t>
            </a:r>
            <a:endParaRPr lang="en-AU" dirty="0"/>
          </a:p>
        </p:txBody>
      </p:sp>
      <p:sp>
        <p:nvSpPr>
          <p:cNvPr id="13" name="Down Arrow 12"/>
          <p:cNvSpPr/>
          <p:nvPr/>
        </p:nvSpPr>
        <p:spPr>
          <a:xfrm>
            <a:off x="3832210" y="2773559"/>
            <a:ext cx="1725768" cy="1828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Hash</a:t>
            </a:r>
            <a:endParaRPr lang="en-AU" dirty="0"/>
          </a:p>
        </p:txBody>
      </p:sp>
      <p:sp>
        <p:nvSpPr>
          <p:cNvPr id="15" name="TextBox 14"/>
          <p:cNvSpPr txBox="1"/>
          <p:nvPr/>
        </p:nvSpPr>
        <p:spPr>
          <a:xfrm>
            <a:off x="4513382" y="4754759"/>
            <a:ext cx="841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h</a:t>
            </a:r>
            <a:r>
              <a:rPr lang="en-AU" sz="2400" dirty="0" smtClean="0"/>
              <a:t>(x)</a:t>
            </a:r>
            <a:endParaRPr lang="en-AU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6238943" y="2316010"/>
            <a:ext cx="429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</a:rPr>
              <a:t>?</a:t>
            </a:r>
            <a:endParaRPr lang="en-AU" sz="2400" dirty="0">
              <a:solidFill>
                <a:srgbClr val="FF0000"/>
              </a:solidFill>
            </a:endParaRPr>
          </a:p>
        </p:txBody>
      </p:sp>
      <p:sp>
        <p:nvSpPr>
          <p:cNvPr id="17" name="Down Arrow 16"/>
          <p:cNvSpPr/>
          <p:nvPr/>
        </p:nvSpPr>
        <p:spPr>
          <a:xfrm>
            <a:off x="5590997" y="2777675"/>
            <a:ext cx="1725768" cy="1828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Hash</a:t>
            </a:r>
            <a:endParaRPr lang="en-AU" dirty="0"/>
          </a:p>
        </p:txBody>
      </p:sp>
      <p:sp>
        <p:nvSpPr>
          <p:cNvPr id="18" name="TextBox 17"/>
          <p:cNvSpPr txBox="1"/>
          <p:nvPr/>
        </p:nvSpPr>
        <p:spPr>
          <a:xfrm>
            <a:off x="6272169" y="4758875"/>
            <a:ext cx="841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h(x’)</a:t>
            </a:r>
            <a:endParaRPr lang="en-AU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5431879" y="2311893"/>
            <a:ext cx="429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≠</a:t>
            </a:r>
            <a:endParaRPr lang="en-AU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5392775" y="4749090"/>
            <a:ext cx="841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 =</a:t>
            </a:r>
            <a:endParaRPr lang="en-AU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8273678" y="2316010"/>
            <a:ext cx="429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</a:rPr>
              <a:t>?</a:t>
            </a:r>
            <a:endParaRPr lang="en-AU" sz="24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273679" y="1762012"/>
            <a:ext cx="2093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/>
              <a:t>Collision</a:t>
            </a:r>
          </a:p>
          <a:p>
            <a:pPr algn="ctr"/>
            <a:r>
              <a:rPr lang="en-AU" dirty="0" smtClean="0"/>
              <a:t>Resistance</a:t>
            </a:r>
            <a:endParaRPr lang="en-AU" dirty="0"/>
          </a:p>
        </p:txBody>
      </p:sp>
      <p:sp>
        <p:nvSpPr>
          <p:cNvPr id="23" name="Down Arrow 22"/>
          <p:cNvSpPr/>
          <p:nvPr/>
        </p:nvSpPr>
        <p:spPr>
          <a:xfrm>
            <a:off x="7625732" y="2777675"/>
            <a:ext cx="1725768" cy="1828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Hash</a:t>
            </a:r>
            <a:endParaRPr lang="en-AU" dirty="0"/>
          </a:p>
        </p:txBody>
      </p:sp>
      <p:sp>
        <p:nvSpPr>
          <p:cNvPr id="25" name="TextBox 24"/>
          <p:cNvSpPr txBox="1"/>
          <p:nvPr/>
        </p:nvSpPr>
        <p:spPr>
          <a:xfrm>
            <a:off x="8306904" y="4758875"/>
            <a:ext cx="841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solidFill>
                  <a:srgbClr val="FF0000"/>
                </a:solidFill>
              </a:rPr>
              <a:t>h</a:t>
            </a:r>
            <a:r>
              <a:rPr lang="en-AU" sz="2400" dirty="0" smtClean="0">
                <a:solidFill>
                  <a:srgbClr val="FF0000"/>
                </a:solidFill>
              </a:rPr>
              <a:t>(x)</a:t>
            </a:r>
            <a:endParaRPr lang="en-AU" sz="24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032465" y="2320126"/>
            <a:ext cx="429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</a:rPr>
              <a:t>?</a:t>
            </a:r>
            <a:endParaRPr lang="en-AU" sz="2400" dirty="0">
              <a:solidFill>
                <a:srgbClr val="FF0000"/>
              </a:solidFill>
            </a:endParaRPr>
          </a:p>
        </p:txBody>
      </p:sp>
      <p:sp>
        <p:nvSpPr>
          <p:cNvPr id="27" name="Down Arrow 26"/>
          <p:cNvSpPr/>
          <p:nvPr/>
        </p:nvSpPr>
        <p:spPr>
          <a:xfrm>
            <a:off x="9384519" y="2781791"/>
            <a:ext cx="1725768" cy="1828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Hash</a:t>
            </a:r>
            <a:endParaRPr lang="en-AU" dirty="0"/>
          </a:p>
        </p:txBody>
      </p:sp>
      <p:sp>
        <p:nvSpPr>
          <p:cNvPr id="28" name="TextBox 27"/>
          <p:cNvSpPr txBox="1"/>
          <p:nvPr/>
        </p:nvSpPr>
        <p:spPr>
          <a:xfrm>
            <a:off x="10065691" y="4762991"/>
            <a:ext cx="841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</a:rPr>
              <a:t>h(x’)</a:t>
            </a:r>
            <a:endParaRPr lang="en-AU" sz="24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225401" y="2316009"/>
            <a:ext cx="429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≠</a:t>
            </a:r>
            <a:endParaRPr lang="en-AU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9186297" y="4753206"/>
            <a:ext cx="841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 =</a:t>
            </a:r>
            <a:endParaRPr lang="en-AU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5302814" y="5210755"/>
            <a:ext cx="6764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solidFill>
                  <a:srgbClr val="0070C0"/>
                </a:solidFill>
              </a:rPr>
              <a:t>n</a:t>
            </a:r>
            <a:br>
              <a:rPr lang="en-AU" sz="2400" dirty="0" smtClean="0">
                <a:solidFill>
                  <a:srgbClr val="0070C0"/>
                </a:solidFill>
              </a:rPr>
            </a:br>
            <a:r>
              <a:rPr lang="en-AU" sz="2400" dirty="0" smtClean="0">
                <a:solidFill>
                  <a:srgbClr val="0070C0"/>
                </a:solidFill>
              </a:rPr>
              <a:t>n/2</a:t>
            </a:r>
            <a:endParaRPr lang="en-AU" sz="2400" dirty="0">
              <a:solidFill>
                <a:srgbClr val="0070C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098473" y="5276258"/>
            <a:ext cx="6764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solidFill>
                  <a:srgbClr val="0070C0"/>
                </a:solidFill>
              </a:rPr>
              <a:t>n/2</a:t>
            </a:r>
            <a:br>
              <a:rPr lang="en-AU" sz="2400" dirty="0" smtClean="0">
                <a:solidFill>
                  <a:srgbClr val="0070C0"/>
                </a:solidFill>
              </a:rPr>
            </a:br>
            <a:r>
              <a:rPr lang="en-AU" sz="2400" dirty="0" smtClean="0">
                <a:solidFill>
                  <a:srgbClr val="0070C0"/>
                </a:solidFill>
              </a:rPr>
              <a:t>n/3</a:t>
            </a:r>
            <a:endParaRPr lang="en-AU" sz="2400" dirty="0">
              <a:solidFill>
                <a:srgbClr val="0070C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56768" y="5210754"/>
            <a:ext cx="1809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solidFill>
                  <a:srgbClr val="0070C0"/>
                </a:solidFill>
              </a:rPr>
              <a:t>Classical</a:t>
            </a:r>
            <a:br>
              <a:rPr lang="en-AU" sz="2400" dirty="0" smtClean="0">
                <a:solidFill>
                  <a:srgbClr val="0070C0"/>
                </a:solidFill>
              </a:rPr>
            </a:br>
            <a:r>
              <a:rPr lang="en-AU" sz="2400" dirty="0" smtClean="0">
                <a:solidFill>
                  <a:srgbClr val="0070C0"/>
                </a:solidFill>
              </a:rPr>
              <a:t>Quantum</a:t>
            </a:r>
            <a:endParaRPr lang="en-AU" sz="2400" dirty="0">
              <a:solidFill>
                <a:srgbClr val="0070C0"/>
              </a:solidFill>
            </a:endParaRPr>
          </a:p>
        </p:txBody>
      </p:sp>
      <p:cxnSp>
        <p:nvCxnSpPr>
          <p:cNvPr id="5" name="Straight Connector 4"/>
          <p:cNvCxnSpPr>
            <a:endCxn id="34" idx="1"/>
          </p:cNvCxnSpPr>
          <p:nvPr/>
        </p:nvCxnSpPr>
        <p:spPr>
          <a:xfrm flipH="1" flipV="1">
            <a:off x="256768" y="5626253"/>
            <a:ext cx="10947852" cy="5333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9426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NIST Recommendation on Security Strength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80 bit Security Strength algorithms should not be used after 2010</a:t>
            </a:r>
            <a:r>
              <a:rPr lang="en-AU" baseline="30000" dirty="0" smtClean="0"/>
              <a:t>2</a:t>
            </a:r>
            <a:r>
              <a:rPr lang="en-AU" dirty="0" smtClean="0"/>
              <a:t>.</a:t>
            </a:r>
          </a:p>
          <a:p>
            <a:r>
              <a:rPr lang="en-AU" dirty="0" smtClean="0"/>
              <a:t>160 bit message digest functions provide 80 bits of security strength for collision resistance property.</a:t>
            </a:r>
          </a:p>
          <a:p>
            <a:r>
              <a:rPr lang="en-AU" dirty="0" smtClean="0"/>
              <a:t>Address hashes used by Bitcoin, </a:t>
            </a:r>
            <a:r>
              <a:rPr lang="en-AU" dirty="0" err="1" smtClean="0"/>
              <a:t>Ethereum</a:t>
            </a:r>
            <a:r>
              <a:rPr lang="en-AU" dirty="0" smtClean="0"/>
              <a:t>, and Ripple may be susceptible to collision attacks by large state based actors.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47741" y="5903893"/>
            <a:ext cx="106637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 smtClean="0"/>
              <a:t>Ref 2</a:t>
            </a:r>
            <a:r>
              <a:rPr lang="en-AU" sz="1400" dirty="0" smtClean="0"/>
              <a:t>: NIST (2009) “DISCUSSION </a:t>
            </a:r>
            <a:r>
              <a:rPr lang="en-AU" sz="1400" dirty="0"/>
              <a:t>PAPER: The Transitioning of Cryptographic Algorithms and Key </a:t>
            </a:r>
            <a:r>
              <a:rPr lang="en-AU" sz="1400" dirty="0" smtClean="0"/>
              <a:t>Sizes”</a:t>
            </a:r>
            <a:r>
              <a:rPr lang="en-AU" sz="1400" dirty="0"/>
              <a:t/>
            </a:r>
            <a:br>
              <a:rPr lang="en-AU" sz="1400" dirty="0"/>
            </a:br>
            <a:r>
              <a:rPr lang="en-AU" sz="1400" dirty="0" smtClean="0">
                <a:hlinkClick r:id="rId2"/>
              </a:rPr>
              <a:t>http</a:t>
            </a:r>
            <a:r>
              <a:rPr lang="en-AU" sz="1400" dirty="0">
                <a:hlinkClick r:id="rId2"/>
              </a:rPr>
              <a:t>://</a:t>
            </a:r>
            <a:r>
              <a:rPr lang="en-AU" sz="1400" dirty="0" smtClean="0">
                <a:hlinkClick r:id="rId2"/>
              </a:rPr>
              <a:t>csrc.nist.gov/groups/ST/key_mgmt/documents/Transitioning_CryptoAlgos_070209.pdf</a:t>
            </a:r>
            <a:r>
              <a:rPr lang="en-AU" sz="1400" dirty="0" smtClean="0"/>
              <a:t>   </a:t>
            </a:r>
          </a:p>
          <a:p>
            <a:r>
              <a:rPr lang="en-AU" sz="1400" dirty="0" smtClean="0"/>
              <a:t>SP800-57: </a:t>
            </a:r>
            <a:r>
              <a:rPr lang="en-AU" sz="1400" dirty="0">
                <a:hlinkClick r:id="rId3"/>
              </a:rPr>
              <a:t>http://</a:t>
            </a:r>
            <a:r>
              <a:rPr lang="en-AU" sz="1400" dirty="0" smtClean="0">
                <a:hlinkClick r:id="rId3"/>
              </a:rPr>
              <a:t>csrc.nist.gov/publications/nistpubs/800-57/sp800-57-Part1-revised2_Mar08-2007.pdf</a:t>
            </a:r>
            <a:r>
              <a:rPr lang="en-AU" sz="1400" dirty="0" smtClean="0"/>
              <a:t> </a:t>
            </a:r>
          </a:p>
          <a:p>
            <a:r>
              <a:rPr lang="en-AU" sz="1400" dirty="0" smtClean="0"/>
              <a:t>EINSA</a:t>
            </a:r>
            <a:r>
              <a:rPr lang="en-AU" sz="1400" dirty="0"/>
              <a:t>: </a:t>
            </a:r>
            <a:r>
              <a:rPr lang="en-AU" sz="1400" dirty="0">
                <a:hlinkClick r:id="rId4"/>
              </a:rPr>
              <a:t>https://www.enisa.europa.eu/publications/algorithms-key-sizes-and.../</a:t>
            </a:r>
            <a:r>
              <a:rPr lang="en-AU" sz="1400" dirty="0" err="1" smtClean="0">
                <a:hlinkClick r:id="rId4"/>
              </a:rPr>
              <a:t>fullReport</a:t>
            </a:r>
            <a:r>
              <a:rPr lang="en-AU" sz="1400" dirty="0" smtClean="0"/>
              <a:t> 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4093507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503853"/>
            <a:ext cx="9780431" cy="1142385"/>
          </a:xfrm>
        </p:spPr>
        <p:txBody>
          <a:bodyPr/>
          <a:lstStyle/>
          <a:p>
            <a:r>
              <a:rPr lang="en-US" dirty="0" smtClean="0"/>
              <a:t>Design Patterns to Avoid / Exploitation Scenarios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The </a:t>
            </a:r>
            <a:r>
              <a:rPr lang="en-AU" dirty="0"/>
              <a:t>attacker chooses the value to be digested.</a:t>
            </a:r>
          </a:p>
          <a:p>
            <a:r>
              <a:rPr lang="en-AU" dirty="0" smtClean="0"/>
              <a:t>The </a:t>
            </a:r>
            <a:r>
              <a:rPr lang="en-AU" dirty="0"/>
              <a:t>attacker is able to trick an entity into </a:t>
            </a:r>
            <a:r>
              <a:rPr lang="en-AU" dirty="0" smtClean="0"/>
              <a:t>doing something </a:t>
            </a:r>
            <a:r>
              <a:rPr lang="en-AU" dirty="0"/>
              <a:t>based the message digest and value.</a:t>
            </a:r>
          </a:p>
          <a:p>
            <a:r>
              <a:rPr lang="en-AU" dirty="0" smtClean="0"/>
              <a:t>There </a:t>
            </a:r>
            <a:r>
              <a:rPr lang="en-AU" dirty="0"/>
              <a:t>is no time-sensitive aspect to the value.</a:t>
            </a:r>
          </a:p>
          <a:p>
            <a:pPr lvl="1"/>
            <a:r>
              <a:rPr lang="en-AU" dirty="0"/>
              <a:t>Time-sensitivity is important as the first message digest </a:t>
            </a:r>
            <a:r>
              <a:rPr lang="en-AU" dirty="0" smtClean="0"/>
              <a:t>collisions for </a:t>
            </a:r>
            <a:r>
              <a:rPr lang="en-AU" dirty="0"/>
              <a:t>an algorithm have historically taken a </a:t>
            </a:r>
            <a:r>
              <a:rPr lang="en-AU" dirty="0" smtClean="0"/>
              <a:t>significant period </a:t>
            </a:r>
            <a:r>
              <a:rPr lang="en-AU" dirty="0"/>
              <a:t>of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994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Attack Scenario #1: EIP86</a:t>
            </a:r>
            <a:br>
              <a:rPr lang="en-AU" dirty="0" smtClean="0"/>
            </a:br>
            <a:r>
              <a:rPr lang="en-AU" dirty="0" smtClean="0"/>
              <a:t>Transaction Verification Contracts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81201"/>
            <a:ext cx="6959958" cy="3809999"/>
          </a:xfrm>
        </p:spPr>
        <p:txBody>
          <a:bodyPr>
            <a:normAutofit/>
          </a:bodyPr>
          <a:lstStyle/>
          <a:p>
            <a:r>
              <a:rPr lang="en-AU" dirty="0" smtClean="0"/>
              <a:t>Contract </a:t>
            </a:r>
            <a:r>
              <a:rPr lang="en-AU" dirty="0"/>
              <a:t>is deployed the address </a:t>
            </a:r>
            <a:r>
              <a:rPr lang="en-AU" dirty="0" smtClean="0"/>
              <a:t>calculated as:</a:t>
            </a:r>
            <a:br>
              <a:rPr lang="en-AU" dirty="0" smtClean="0"/>
            </a:b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Keccak256(</a:t>
            </a:r>
            <a:r>
              <a:rPr lang="en-AU" dirty="0" err="1" smtClean="0"/>
              <a:t>rlp:encode</a:t>
            </a:r>
            <a:r>
              <a:rPr lang="en-AU" dirty="0"/>
              <a:t>([</a:t>
            </a:r>
            <a:r>
              <a:rPr lang="en-AU" dirty="0" err="1" smtClean="0"/>
              <a:t>creator+nonce+initcode</a:t>
            </a:r>
            <a:r>
              <a:rPr lang="en-AU" dirty="0"/>
              <a:t>]))%</a:t>
            </a:r>
            <a:r>
              <a:rPr lang="en-AU" dirty="0" smtClean="0"/>
              <a:t>2</a:t>
            </a:r>
            <a:r>
              <a:rPr lang="en-AU" baseline="30000" dirty="0" smtClean="0"/>
              <a:t>160</a:t>
            </a:r>
            <a:r>
              <a:rPr lang="en-AU" dirty="0" smtClean="0"/>
              <a:t> </a:t>
            </a:r>
          </a:p>
          <a:p>
            <a:r>
              <a:rPr lang="en-AU" dirty="0" smtClean="0"/>
              <a:t>Where:</a:t>
            </a:r>
          </a:p>
          <a:p>
            <a:pPr lvl="1"/>
            <a:r>
              <a:rPr lang="en-AU" b="1" dirty="0" smtClean="0"/>
              <a:t>creator</a:t>
            </a:r>
            <a:r>
              <a:rPr lang="en-AU" dirty="0" smtClean="0"/>
              <a:t> </a:t>
            </a:r>
            <a:r>
              <a:rPr lang="en-AU" dirty="0"/>
              <a:t>is the account </a:t>
            </a:r>
            <a:r>
              <a:rPr lang="en-AU" dirty="0" smtClean="0"/>
              <a:t>that created </a:t>
            </a:r>
            <a:r>
              <a:rPr lang="en-AU" dirty="0"/>
              <a:t>the </a:t>
            </a:r>
            <a:r>
              <a:rPr lang="en-AU" dirty="0" smtClean="0"/>
              <a:t>contract,</a:t>
            </a:r>
          </a:p>
          <a:p>
            <a:pPr lvl="1"/>
            <a:r>
              <a:rPr lang="en-AU" b="1" dirty="0" smtClean="0"/>
              <a:t>nonce</a:t>
            </a:r>
            <a:r>
              <a:rPr lang="en-AU" dirty="0" smtClean="0"/>
              <a:t> </a:t>
            </a:r>
            <a:r>
              <a:rPr lang="en-AU" dirty="0"/>
              <a:t>is a value which should </a:t>
            </a:r>
            <a:r>
              <a:rPr lang="en-AU" dirty="0" smtClean="0"/>
              <a:t>be sequential</a:t>
            </a:r>
            <a:r>
              <a:rPr lang="en-AU" dirty="0"/>
              <a:t>, </a:t>
            </a:r>
            <a:endParaRPr lang="en-AU" dirty="0" smtClean="0"/>
          </a:p>
          <a:p>
            <a:pPr lvl="1"/>
            <a:r>
              <a:rPr lang="en-AU" b="1" dirty="0" err="1" smtClean="0"/>
              <a:t>initcode</a:t>
            </a:r>
            <a:r>
              <a:rPr lang="en-AU" dirty="0" smtClean="0"/>
              <a:t> </a:t>
            </a:r>
            <a:r>
              <a:rPr lang="en-AU" dirty="0"/>
              <a:t>is the initialization code for </a:t>
            </a:r>
            <a:r>
              <a:rPr lang="en-AU" dirty="0" smtClean="0"/>
              <a:t>the contract</a:t>
            </a:r>
            <a:r>
              <a:rPr lang="en-AU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108" y="503853"/>
            <a:ext cx="4175892" cy="5008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24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Attack Scenario #1: EIP86</a:t>
            </a:r>
            <a:br>
              <a:rPr lang="en-AU" dirty="0" smtClean="0"/>
            </a:br>
            <a:r>
              <a:rPr lang="en-AU" dirty="0" smtClean="0"/>
              <a:t>Transaction Verification Contracts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81201"/>
            <a:ext cx="6720708" cy="3809999"/>
          </a:xfrm>
        </p:spPr>
        <p:txBody>
          <a:bodyPr>
            <a:normAutofit/>
          </a:bodyPr>
          <a:lstStyle/>
          <a:p>
            <a:r>
              <a:rPr lang="en-AU" dirty="0"/>
              <a:t>An attacker who had broken the message digest collision resistance property could manipulate the </a:t>
            </a:r>
            <a:r>
              <a:rPr lang="en-AU" b="1" dirty="0"/>
              <a:t>nonce</a:t>
            </a:r>
            <a:r>
              <a:rPr lang="en-AU" dirty="0"/>
              <a:t> value or the contents of the contract such that there exists two contracts which would be deployed to the same address.</a:t>
            </a:r>
            <a:endParaRPr lang="en-AU" dirty="0" smtClean="0"/>
          </a:p>
          <a:p>
            <a:r>
              <a:rPr lang="en-AU" dirty="0" smtClean="0"/>
              <a:t>The </a:t>
            </a:r>
            <a:r>
              <a:rPr lang="en-AU" dirty="0"/>
              <a:t>attacker could show one variant of the contract to a </a:t>
            </a:r>
            <a:r>
              <a:rPr lang="en-AU" dirty="0" smtClean="0"/>
              <a:t>user and </a:t>
            </a:r>
            <a:r>
              <a:rPr lang="en-AU" dirty="0"/>
              <a:t>persuade them to send some Ether to the address. </a:t>
            </a:r>
            <a:r>
              <a:rPr lang="en-AU" dirty="0" smtClean="0"/>
              <a:t>The attacker </a:t>
            </a:r>
            <a:r>
              <a:rPr lang="en-AU" dirty="0"/>
              <a:t>could then deploy the nefarious contract and </a:t>
            </a:r>
            <a:r>
              <a:rPr lang="en-AU" dirty="0" smtClean="0"/>
              <a:t>spend the </a:t>
            </a:r>
            <a:r>
              <a:rPr lang="en-AU" dirty="0"/>
              <a:t>Ether.</a:t>
            </a: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108" y="503853"/>
            <a:ext cx="4175892" cy="5008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489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Attack Scenario #2: Proposal for</a:t>
            </a:r>
            <a:br>
              <a:rPr lang="en-AU" dirty="0" smtClean="0"/>
            </a:br>
            <a:r>
              <a:rPr lang="en-AU" dirty="0" smtClean="0"/>
              <a:t>Proof of Stake Agreed Random Number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err="1" smtClean="0"/>
              <a:t>Ethereum’s</a:t>
            </a:r>
            <a:r>
              <a:rPr lang="en-AU" dirty="0" smtClean="0"/>
              <a:t> </a:t>
            </a:r>
            <a:r>
              <a:rPr lang="en-AU" dirty="0"/>
              <a:t>Proof of Stake proposal </a:t>
            </a:r>
            <a:r>
              <a:rPr lang="en-AU" dirty="0" smtClean="0"/>
              <a:t>needs </a:t>
            </a:r>
            <a:r>
              <a:rPr lang="en-AU" dirty="0"/>
              <a:t>an </a:t>
            </a:r>
            <a:r>
              <a:rPr lang="en-AU" dirty="0" smtClean="0"/>
              <a:t>agreed random </a:t>
            </a:r>
            <a:r>
              <a:rPr lang="en-AU" dirty="0"/>
              <a:t>number to use to choose which miner will create </a:t>
            </a:r>
            <a:r>
              <a:rPr lang="en-AU" dirty="0" smtClean="0"/>
              <a:t>the next </a:t>
            </a:r>
            <a:r>
              <a:rPr lang="en-AU" dirty="0"/>
              <a:t>block. </a:t>
            </a:r>
            <a:endParaRPr lang="en-AU" dirty="0" smtClean="0"/>
          </a:p>
          <a:p>
            <a:r>
              <a:rPr lang="en-AU" dirty="0" smtClean="0"/>
              <a:t>One </a:t>
            </a:r>
            <a:r>
              <a:rPr lang="en-AU" dirty="0"/>
              <a:t>proposal </a:t>
            </a:r>
            <a:r>
              <a:rPr lang="en-AU" dirty="0" smtClean="0"/>
              <a:t>is:</a:t>
            </a:r>
          </a:p>
          <a:p>
            <a:pPr lvl="1"/>
            <a:r>
              <a:rPr lang="en-AU" dirty="0" smtClean="0"/>
              <a:t>Each miner generates a random value,</a:t>
            </a:r>
          </a:p>
          <a:p>
            <a:pPr lvl="1"/>
            <a:r>
              <a:rPr lang="en-AU" dirty="0" smtClean="0"/>
              <a:t>To prevent cheating, miners </a:t>
            </a:r>
            <a:r>
              <a:rPr lang="en-AU" dirty="0"/>
              <a:t>submit </a:t>
            </a:r>
            <a:r>
              <a:rPr lang="en-AU" dirty="0" smtClean="0"/>
              <a:t>commitment values: </a:t>
            </a:r>
            <a:r>
              <a:rPr lang="en-AU" dirty="0"/>
              <a:t>message </a:t>
            </a:r>
            <a:r>
              <a:rPr lang="en-AU" dirty="0" smtClean="0"/>
              <a:t>digest(random value),</a:t>
            </a:r>
          </a:p>
          <a:p>
            <a:pPr lvl="1"/>
            <a:r>
              <a:rPr lang="en-AU" dirty="0" smtClean="0"/>
              <a:t>The </a:t>
            </a:r>
            <a:r>
              <a:rPr lang="en-AU" dirty="0"/>
              <a:t>random values are then </a:t>
            </a:r>
            <a:r>
              <a:rPr lang="en-AU" dirty="0" smtClean="0"/>
              <a:t>exposed and combined </a:t>
            </a:r>
            <a:r>
              <a:rPr lang="en-AU" dirty="0"/>
              <a:t>using </a:t>
            </a:r>
            <a:r>
              <a:rPr lang="en-AU" dirty="0" smtClean="0"/>
              <a:t>XOR to </a:t>
            </a:r>
            <a:r>
              <a:rPr lang="en-AU" dirty="0"/>
              <a:t>produce the agreed random number. </a:t>
            </a: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285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87C0F-7449-45C4-B248-63D02665B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0</TotalTime>
  <Words>701</Words>
  <Application>Microsoft Macintosh PowerPoint</Application>
  <PresentationFormat>Widescreen</PresentationFormat>
  <Paragraphs>105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Arial</vt:lpstr>
      <vt:lpstr>Diamond Grid 16x9</vt:lpstr>
      <vt:lpstr>Design Patterns which Facilitate Message Digest Collision Attacks on Blockchains</vt:lpstr>
      <vt:lpstr>Overview</vt:lpstr>
      <vt:lpstr>Message Digest / Cryptographic Hash Algorithms</vt:lpstr>
      <vt:lpstr>Message Digest Security Strength &amp; Cryptanalysis</vt:lpstr>
      <vt:lpstr>NIST Recommendation on Security Strength</vt:lpstr>
      <vt:lpstr>Design Patterns to Avoid / Exploitation Scenarios</vt:lpstr>
      <vt:lpstr>Attack Scenario #1: EIP86 Transaction Verification Contracts</vt:lpstr>
      <vt:lpstr>Attack Scenario #1: EIP86 Transaction Verification Contracts</vt:lpstr>
      <vt:lpstr>Attack Scenario #2: Proposal for Proof of Stake Agreed Random Number</vt:lpstr>
      <vt:lpstr>Attack Scenario #2: Proposal for Proof of Stake Agreed Random Number</vt:lpstr>
      <vt:lpstr>Design Pattern &amp; Attack Mitigations</vt:lpstr>
      <vt:lpstr>Questions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2016-10-11T23:44:24Z</dcterms:created>
  <dcterms:modified xsi:type="dcterms:W3CDTF">2017-06-14T23:17:39Z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</Properties>
</file>