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57" r:id="rId4"/>
    <p:sldId id="259" r:id="rId5"/>
    <p:sldId id="260"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5" r:id="rId19"/>
    <p:sldId id="273"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8"/>
    <p:restoredTop sz="50067"/>
  </p:normalViewPr>
  <p:slideViewPr>
    <p:cSldViewPr snapToGrid="0" snapToObjects="1">
      <p:cViewPr varScale="1">
        <p:scale>
          <a:sx n="62" d="100"/>
          <a:sy n="62" d="100"/>
        </p:scale>
        <p:origin x="3328"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8A1CF-77C9-FE48-9D64-639A55344B47}" type="datetimeFigureOut">
              <a:rPr lang="en-US" smtClean="0"/>
              <a:t>6/16/17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71B978-C1BD-6441-B36A-5635CB704F36}" type="slidenum">
              <a:rPr lang="en-US" smtClean="0"/>
              <a:t>‹#›</a:t>
            </a:fld>
            <a:endParaRPr lang="en-US"/>
          </a:p>
        </p:txBody>
      </p:sp>
    </p:spTree>
    <p:extLst>
      <p:ext uri="{BB962C8B-B14F-4D97-AF65-F5344CB8AC3E}">
        <p14:creationId xmlns:p14="http://schemas.microsoft.com/office/powerpoint/2010/main" val="38324460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1</a:t>
            </a:fld>
            <a:endParaRPr lang="en-US"/>
          </a:p>
        </p:txBody>
      </p:sp>
    </p:spTree>
    <p:extLst>
      <p:ext uri="{BB962C8B-B14F-4D97-AF65-F5344CB8AC3E}">
        <p14:creationId xmlns:p14="http://schemas.microsoft.com/office/powerpoint/2010/main" val="279990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the DAO is</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10</a:t>
            </a:fld>
            <a:endParaRPr lang="en-US"/>
          </a:p>
        </p:txBody>
      </p:sp>
    </p:spTree>
    <p:extLst>
      <p:ext uri="{BB962C8B-B14F-4D97-AF65-F5344CB8AC3E}">
        <p14:creationId xmlns:p14="http://schemas.microsoft.com/office/powerpoint/2010/main" val="479058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the DAO works</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11</a:t>
            </a:fld>
            <a:endParaRPr lang="en-US"/>
          </a:p>
        </p:txBody>
      </p:sp>
    </p:spTree>
    <p:extLst>
      <p:ext uri="{BB962C8B-B14F-4D97-AF65-F5344CB8AC3E}">
        <p14:creationId xmlns:p14="http://schemas.microsoft.com/office/powerpoint/2010/main" val="383676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12</a:t>
            </a:fld>
            <a:endParaRPr lang="en-US"/>
          </a:p>
        </p:txBody>
      </p:sp>
    </p:spTree>
    <p:extLst>
      <p:ext uri="{BB962C8B-B14F-4D97-AF65-F5344CB8AC3E}">
        <p14:creationId xmlns:p14="http://schemas.microsoft.com/office/powerpoint/2010/main" val="37579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 websites show</a:t>
            </a:r>
            <a:r>
              <a:rPr lang="en-US" baseline="0" dirty="0" smtClean="0"/>
              <a:t> this proposal works:</a:t>
            </a:r>
            <a:endParaRPr lang="en-US" dirty="0" smtClean="0"/>
          </a:p>
          <a:p>
            <a:endParaRPr lang="en-US" dirty="0" smtClean="0"/>
          </a:p>
          <a:p>
            <a:r>
              <a:rPr lang="en-US" dirty="0" smtClean="0"/>
              <a:t>See here </a:t>
            </a:r>
            <a:r>
              <a:rPr lang="en-US" dirty="0" err="1" smtClean="0"/>
              <a:t>hhttps</a:t>
            </a:r>
            <a:r>
              <a:rPr lang="en-US" dirty="0" smtClean="0"/>
              <a:t>://</a:t>
            </a:r>
            <a:r>
              <a:rPr lang="en-US" dirty="0" err="1" smtClean="0"/>
              <a:t>youtu.be</a:t>
            </a:r>
            <a:r>
              <a:rPr lang="en-US" dirty="0" smtClean="0"/>
              <a:t>/OAPqO3d3oGU</a:t>
            </a:r>
          </a:p>
          <a:p>
            <a:r>
              <a:rPr lang="en-US" dirty="0" smtClean="0"/>
              <a:t>See https://</a:t>
            </a:r>
            <a:r>
              <a:rPr lang="en-US" dirty="0" err="1" smtClean="0"/>
              <a:t>youtu.be</a:t>
            </a:r>
            <a:r>
              <a:rPr lang="en-US" dirty="0" smtClean="0"/>
              <a:t>/ny9ivgstgag</a:t>
            </a:r>
          </a:p>
          <a:p>
            <a:r>
              <a:rPr lang="en-US" dirty="0" smtClean="0"/>
              <a:t>See also https://</a:t>
            </a:r>
            <a:r>
              <a:rPr lang="en-US" dirty="0" err="1" smtClean="0"/>
              <a:t>www.reddit.com</a:t>
            </a:r>
            <a:r>
              <a:rPr lang="en-US" dirty="0" smtClean="0"/>
              <a:t>/r/</a:t>
            </a:r>
            <a:r>
              <a:rPr lang="en-US" dirty="0" err="1" smtClean="0"/>
              <a:t>ethereum</a:t>
            </a:r>
            <a:r>
              <a:rPr lang="en-US" dirty="0" smtClean="0"/>
              <a:t>/comments/4himxo/</a:t>
            </a:r>
            <a:r>
              <a:rPr lang="en-US" dirty="0" err="1" smtClean="0"/>
              <a:t>why_is_mobotiq_one_of_the_daos_first_proposals</a:t>
            </a:r>
            <a:r>
              <a:rPr lang="en-US" dirty="0" smtClean="0"/>
              <a:t>/</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13</a:t>
            </a:fld>
            <a:endParaRPr lang="en-US"/>
          </a:p>
        </p:txBody>
      </p:sp>
    </p:spTree>
    <p:extLst>
      <p:ext uri="{BB962C8B-B14F-4D97-AF65-F5344CB8AC3E}">
        <p14:creationId xmlns:p14="http://schemas.microsoft.com/office/powerpoint/2010/main" val="4237203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above slide</a:t>
            </a:r>
            <a:r>
              <a:rPr lang="en-US" baseline="0" dirty="0" smtClean="0"/>
              <a:t> for links</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14</a:t>
            </a:fld>
            <a:endParaRPr lang="en-US"/>
          </a:p>
        </p:txBody>
      </p:sp>
    </p:spTree>
    <p:extLst>
      <p:ext uri="{BB962C8B-B14F-4D97-AF65-F5344CB8AC3E}">
        <p14:creationId xmlns:p14="http://schemas.microsoft.com/office/powerpoint/2010/main" val="1211633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antecedents of the DAO? What is the thinking and philosophy</a:t>
            </a:r>
            <a:r>
              <a:rPr lang="en-US" baseline="0" dirty="0" smtClean="0"/>
              <a:t> that led to these initiatives emerging?</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15</a:t>
            </a:fld>
            <a:endParaRPr lang="en-US"/>
          </a:p>
        </p:txBody>
      </p:sp>
    </p:spTree>
    <p:extLst>
      <p:ext uri="{BB962C8B-B14F-4D97-AF65-F5344CB8AC3E}">
        <p14:creationId xmlns:p14="http://schemas.microsoft.com/office/powerpoint/2010/main" val="1197255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Publication of the Levellers</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16</a:t>
            </a:fld>
            <a:endParaRPr lang="en-US"/>
          </a:p>
        </p:txBody>
      </p:sp>
    </p:spTree>
    <p:extLst>
      <p:ext uri="{BB962C8B-B14F-4D97-AF65-F5344CB8AC3E}">
        <p14:creationId xmlns:p14="http://schemas.microsoft.com/office/powerpoint/2010/main" val="112171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 versions—the</a:t>
            </a:r>
            <a:r>
              <a:rPr lang="en-US" baseline="0" dirty="0" smtClean="0"/>
              <a:t> San Francisco Diggers who believed in self-sustaining economies.</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17</a:t>
            </a:fld>
            <a:endParaRPr lang="en-US"/>
          </a:p>
        </p:txBody>
      </p:sp>
    </p:spTree>
    <p:extLst>
      <p:ext uri="{BB962C8B-B14F-4D97-AF65-F5344CB8AC3E}">
        <p14:creationId xmlns:p14="http://schemas.microsoft.com/office/powerpoint/2010/main" val="574057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Digger Dollar.</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18</a:t>
            </a:fld>
            <a:endParaRPr lang="en-US"/>
          </a:p>
        </p:txBody>
      </p:sp>
    </p:spTree>
    <p:extLst>
      <p:ext uri="{BB962C8B-B14F-4D97-AF65-F5344CB8AC3E}">
        <p14:creationId xmlns:p14="http://schemas.microsoft.com/office/powerpoint/2010/main" val="3998854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Intellectual heritage through figures such as Hayek</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19</a:t>
            </a:fld>
            <a:endParaRPr lang="en-US"/>
          </a:p>
        </p:txBody>
      </p:sp>
    </p:spTree>
    <p:extLst>
      <p:ext uri="{BB962C8B-B14F-4D97-AF65-F5344CB8AC3E}">
        <p14:creationId xmlns:p14="http://schemas.microsoft.com/office/powerpoint/2010/main" val="185206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central problem but how did we arrive at this? According</a:t>
            </a:r>
            <a:r>
              <a:rPr lang="en-US" baseline="0" dirty="0" smtClean="0"/>
              <a:t> to Karl Polanyi the introduction of the market changed relationships based on community trust into arms-length short term relationships devoid of trust. Markets automatically create the movements that criticize them in order to protect society and environment thereby giving them legitimacy. Counter-movement allows markets to survive—see government manoeuvres in recessions. Markets need propaganda to survive. So blockchain has potential to </a:t>
            </a:r>
            <a:r>
              <a:rPr lang="en-US" baseline="0" smtClean="0"/>
              <a:t>pierce this.</a:t>
            </a:r>
            <a:endParaRPr lang="en-US" dirty="0"/>
          </a:p>
        </p:txBody>
      </p:sp>
      <p:sp>
        <p:nvSpPr>
          <p:cNvPr id="4" name="Slide Number Placeholder 3"/>
          <p:cNvSpPr>
            <a:spLocks noGrp="1"/>
          </p:cNvSpPr>
          <p:nvPr>
            <p:ph type="sldNum" sz="quarter" idx="10"/>
          </p:nvPr>
        </p:nvSpPr>
        <p:spPr/>
        <p:txBody>
          <a:bodyPr/>
          <a:lstStyle/>
          <a:p>
            <a:fld id="{C8AD0820-BAE4-744F-8373-8BE4F5098201}" type="slidenum">
              <a:rPr lang="en-US" smtClean="0"/>
              <a:t>2</a:t>
            </a:fld>
            <a:endParaRPr lang="en-US"/>
          </a:p>
        </p:txBody>
      </p:sp>
    </p:spTree>
    <p:extLst>
      <p:ext uri="{BB962C8B-B14F-4D97-AF65-F5344CB8AC3E}">
        <p14:creationId xmlns:p14="http://schemas.microsoft.com/office/powerpoint/2010/main" val="67941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Freidrich</a:t>
            </a:r>
            <a:r>
              <a:rPr lang="en-US" dirty="0" smtClean="0"/>
              <a:t> von Hayek</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20</a:t>
            </a:fld>
            <a:endParaRPr lang="en-US"/>
          </a:p>
        </p:txBody>
      </p:sp>
    </p:spTree>
    <p:extLst>
      <p:ext uri="{BB962C8B-B14F-4D97-AF65-F5344CB8AC3E}">
        <p14:creationId xmlns:p14="http://schemas.microsoft.com/office/powerpoint/2010/main" val="3388654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Philosophy</a:t>
            </a:r>
            <a:r>
              <a:rPr lang="en-US" baseline="0" dirty="0" smtClean="0"/>
              <a:t> of anti-Keynesianism, anti-fiscal policy, continued by Milton Friedman.</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21</a:t>
            </a:fld>
            <a:endParaRPr lang="en-US"/>
          </a:p>
        </p:txBody>
      </p:sp>
    </p:spTree>
    <p:extLst>
      <p:ext uri="{BB962C8B-B14F-4D97-AF65-F5344CB8AC3E}">
        <p14:creationId xmlns:p14="http://schemas.microsoft.com/office/powerpoint/2010/main" val="614428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Milton</a:t>
            </a:r>
            <a:r>
              <a:rPr lang="en-US" baseline="0" dirty="0" smtClean="0"/>
              <a:t> Friedman</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22</a:t>
            </a:fld>
            <a:endParaRPr lang="en-US"/>
          </a:p>
        </p:txBody>
      </p:sp>
    </p:spTree>
    <p:extLst>
      <p:ext uri="{BB962C8B-B14F-4D97-AF65-F5344CB8AC3E}">
        <p14:creationId xmlns:p14="http://schemas.microsoft.com/office/powerpoint/2010/main" val="1984531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intersection between the Hippies and technology in figures such as Stewart Brand and</a:t>
            </a:r>
            <a:r>
              <a:rPr lang="en-US" baseline="0" dirty="0" smtClean="0"/>
              <a:t> the Whole Earth and Whole Software Catalogs.</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23</a:t>
            </a:fld>
            <a:endParaRPr lang="en-US"/>
          </a:p>
        </p:txBody>
      </p:sp>
    </p:spTree>
    <p:extLst>
      <p:ext uri="{BB962C8B-B14F-4D97-AF65-F5344CB8AC3E}">
        <p14:creationId xmlns:p14="http://schemas.microsoft.com/office/powerpoint/2010/main" val="258719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Whole</a:t>
            </a:r>
            <a:r>
              <a:rPr lang="en-US" baseline="0" dirty="0" smtClean="0"/>
              <a:t> Earth movement.</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24</a:t>
            </a:fld>
            <a:endParaRPr lang="en-US"/>
          </a:p>
        </p:txBody>
      </p:sp>
    </p:spTree>
    <p:extLst>
      <p:ext uri="{BB962C8B-B14F-4D97-AF65-F5344CB8AC3E}">
        <p14:creationId xmlns:p14="http://schemas.microsoft.com/office/powerpoint/2010/main" val="3966349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Blockchain and the DAO are culminations</a:t>
            </a:r>
            <a:r>
              <a:rPr lang="en-US" baseline="0" dirty="0" smtClean="0"/>
              <a:t> of these disparate movements and philosophies.</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25</a:t>
            </a:fld>
            <a:endParaRPr lang="en-US"/>
          </a:p>
        </p:txBody>
      </p:sp>
    </p:spTree>
    <p:extLst>
      <p:ext uri="{BB962C8B-B14F-4D97-AF65-F5344CB8AC3E}">
        <p14:creationId xmlns:p14="http://schemas.microsoft.com/office/powerpoint/2010/main" val="4089111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questions for our futures</a:t>
            </a:r>
            <a:r>
              <a:rPr lang="en-US" baseline="0" dirty="0" smtClean="0"/>
              <a:t> are raised by blockchain and </a:t>
            </a:r>
            <a:r>
              <a:rPr lang="en-US" baseline="0" smtClean="0"/>
              <a:t>cognate technologies.</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26</a:t>
            </a:fld>
            <a:endParaRPr lang="en-US"/>
          </a:p>
        </p:txBody>
      </p:sp>
    </p:spTree>
    <p:extLst>
      <p:ext uri="{BB962C8B-B14F-4D97-AF65-F5344CB8AC3E}">
        <p14:creationId xmlns:p14="http://schemas.microsoft.com/office/powerpoint/2010/main" val="349849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Simplest kind of trust—dyad. No coalitions</a:t>
            </a:r>
            <a:r>
              <a:rPr lang="en-US" baseline="0" dirty="0" smtClean="0"/>
              <a:t> against others. </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3</a:t>
            </a:fld>
            <a:endParaRPr lang="en-US"/>
          </a:p>
        </p:txBody>
      </p:sp>
    </p:spTree>
    <p:extLst>
      <p:ext uri="{BB962C8B-B14F-4D97-AF65-F5344CB8AC3E}">
        <p14:creationId xmlns:p14="http://schemas.microsoft.com/office/powerpoint/2010/main" val="122702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Triads create dissonance and can be unstable—coalitions</a:t>
            </a:r>
            <a:r>
              <a:rPr lang="en-US" baseline="0" dirty="0" smtClean="0"/>
              <a:t> + exclusion. Two against one.</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4</a:t>
            </a:fld>
            <a:endParaRPr lang="en-US"/>
          </a:p>
        </p:txBody>
      </p:sp>
    </p:spTree>
    <p:extLst>
      <p:ext uri="{BB962C8B-B14F-4D97-AF65-F5344CB8AC3E}">
        <p14:creationId xmlns:p14="http://schemas.microsoft.com/office/powerpoint/2010/main" val="228455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advantage</a:t>
            </a:r>
            <a:r>
              <a:rPr lang="en-US" baseline="0" dirty="0" smtClean="0"/>
              <a:t> of distributed networks is their inbuilt redundancy so that knocking out individual nodes doesn’t harm the network as compared to a </a:t>
            </a:r>
            <a:r>
              <a:rPr lang="en-US" baseline="0" dirty="0" err="1" smtClean="0"/>
              <a:t>centralised</a:t>
            </a:r>
            <a:r>
              <a:rPr lang="en-US" baseline="0" dirty="0" smtClean="0"/>
              <a:t> network.</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5</a:t>
            </a:fld>
            <a:endParaRPr lang="en-US"/>
          </a:p>
        </p:txBody>
      </p:sp>
    </p:spTree>
    <p:extLst>
      <p:ext uri="{BB962C8B-B14F-4D97-AF65-F5344CB8AC3E}">
        <p14:creationId xmlns:p14="http://schemas.microsoft.com/office/powerpoint/2010/main" val="30886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Estonia has invested heavily in e-government. </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6</a:t>
            </a:fld>
            <a:endParaRPr lang="en-US"/>
          </a:p>
        </p:txBody>
      </p:sp>
    </p:spTree>
    <p:extLst>
      <p:ext uri="{BB962C8B-B14F-4D97-AF65-F5344CB8AC3E}">
        <p14:creationId xmlns:p14="http://schemas.microsoft.com/office/powerpoint/2010/main" val="222557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Granovetter: strength of weak ties. Article available for download here: https://</a:t>
            </a:r>
            <a:r>
              <a:rPr lang="en-US" dirty="0" err="1" smtClean="0"/>
              <a:t>sociology.stanford.edu</a:t>
            </a:r>
            <a:r>
              <a:rPr lang="en-US" dirty="0" smtClean="0"/>
              <a:t>/sites/default/files/publications/</a:t>
            </a:r>
            <a:r>
              <a:rPr lang="en-US" dirty="0" err="1" smtClean="0"/>
              <a:t>the_strength_of_weak_ties_and_exch_w-gans.pdf</a:t>
            </a:r>
            <a:r>
              <a:rPr lang="en-US" dirty="0" smtClean="0"/>
              <a:t> </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7</a:t>
            </a:fld>
            <a:endParaRPr lang="en-US"/>
          </a:p>
        </p:txBody>
      </p:sp>
    </p:spTree>
    <p:extLst>
      <p:ext uri="{BB962C8B-B14F-4D97-AF65-F5344CB8AC3E}">
        <p14:creationId xmlns:p14="http://schemas.microsoft.com/office/powerpoint/2010/main" val="4262995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 ties don’t necessarily help growth</a:t>
            </a:r>
            <a:r>
              <a:rPr lang="en-US" baseline="0" dirty="0" smtClean="0"/>
              <a:t> of networks whereas weak ties are more open.</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8</a:t>
            </a:fld>
            <a:endParaRPr lang="en-US"/>
          </a:p>
        </p:txBody>
      </p:sp>
    </p:spTree>
    <p:extLst>
      <p:ext uri="{BB962C8B-B14F-4D97-AF65-F5344CB8AC3E}">
        <p14:creationId xmlns:p14="http://schemas.microsoft.com/office/powerpoint/2010/main" val="56487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DAO</a:t>
            </a:r>
            <a:endParaRPr lang="en-US" dirty="0"/>
          </a:p>
        </p:txBody>
      </p:sp>
      <p:sp>
        <p:nvSpPr>
          <p:cNvPr id="4" name="Slide Number Placeholder 3"/>
          <p:cNvSpPr>
            <a:spLocks noGrp="1"/>
          </p:cNvSpPr>
          <p:nvPr>
            <p:ph type="sldNum" sz="quarter" idx="10"/>
          </p:nvPr>
        </p:nvSpPr>
        <p:spPr/>
        <p:txBody>
          <a:bodyPr/>
          <a:lstStyle/>
          <a:p>
            <a:fld id="{2B71B978-C1BD-6441-B36A-5635CB704F36}" type="slidenum">
              <a:rPr lang="en-US" smtClean="0"/>
              <a:t>9</a:t>
            </a:fld>
            <a:endParaRPr lang="en-US"/>
          </a:p>
        </p:txBody>
      </p:sp>
    </p:spTree>
    <p:extLst>
      <p:ext uri="{BB962C8B-B14F-4D97-AF65-F5344CB8AC3E}">
        <p14:creationId xmlns:p14="http://schemas.microsoft.com/office/powerpoint/2010/main" val="421919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97A46C45-5434-684C-B9F8-6052BB9DC3E1}"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4E4B2-9EF9-8246-B9E9-B58ACA6CAE87}" type="slidenum">
              <a:rPr lang="en-US" smtClean="0"/>
              <a:t>‹#›</a:t>
            </a:fld>
            <a:endParaRPr lang="en-US"/>
          </a:p>
        </p:txBody>
      </p:sp>
    </p:spTree>
    <p:extLst>
      <p:ext uri="{BB962C8B-B14F-4D97-AF65-F5344CB8AC3E}">
        <p14:creationId xmlns:p14="http://schemas.microsoft.com/office/powerpoint/2010/main" val="168619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7A46C45-5434-684C-B9F8-6052BB9DC3E1}"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4E4B2-9EF9-8246-B9E9-B58ACA6CAE87}" type="slidenum">
              <a:rPr lang="en-US" smtClean="0"/>
              <a:t>‹#›</a:t>
            </a:fld>
            <a:endParaRPr lang="en-US"/>
          </a:p>
        </p:txBody>
      </p:sp>
    </p:spTree>
    <p:extLst>
      <p:ext uri="{BB962C8B-B14F-4D97-AF65-F5344CB8AC3E}">
        <p14:creationId xmlns:p14="http://schemas.microsoft.com/office/powerpoint/2010/main" val="262994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7A46C45-5434-684C-B9F8-6052BB9DC3E1}"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4E4B2-9EF9-8246-B9E9-B58ACA6CAE87}" type="slidenum">
              <a:rPr lang="en-US" smtClean="0"/>
              <a:t>‹#›</a:t>
            </a:fld>
            <a:endParaRPr lang="en-US"/>
          </a:p>
        </p:txBody>
      </p:sp>
    </p:spTree>
    <p:extLst>
      <p:ext uri="{BB962C8B-B14F-4D97-AF65-F5344CB8AC3E}">
        <p14:creationId xmlns:p14="http://schemas.microsoft.com/office/powerpoint/2010/main" val="147152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7A46C45-5434-684C-B9F8-6052BB9DC3E1}"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4E4B2-9EF9-8246-B9E9-B58ACA6CAE87}" type="slidenum">
              <a:rPr lang="en-US" smtClean="0"/>
              <a:t>‹#›</a:t>
            </a:fld>
            <a:endParaRPr lang="en-US"/>
          </a:p>
        </p:txBody>
      </p:sp>
    </p:spTree>
    <p:extLst>
      <p:ext uri="{BB962C8B-B14F-4D97-AF65-F5344CB8AC3E}">
        <p14:creationId xmlns:p14="http://schemas.microsoft.com/office/powerpoint/2010/main" val="399617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97A46C45-5434-684C-B9F8-6052BB9DC3E1}"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4E4B2-9EF9-8246-B9E9-B58ACA6CAE87}" type="slidenum">
              <a:rPr lang="en-US" smtClean="0"/>
              <a:t>‹#›</a:t>
            </a:fld>
            <a:endParaRPr lang="en-US"/>
          </a:p>
        </p:txBody>
      </p:sp>
    </p:spTree>
    <p:extLst>
      <p:ext uri="{BB962C8B-B14F-4D97-AF65-F5344CB8AC3E}">
        <p14:creationId xmlns:p14="http://schemas.microsoft.com/office/powerpoint/2010/main" val="86297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97A46C45-5434-684C-B9F8-6052BB9DC3E1}" type="datetimeFigureOut">
              <a:rPr lang="en-US" smtClean="0"/>
              <a:t>6/16/17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4E4B2-9EF9-8246-B9E9-B58ACA6CAE87}" type="slidenum">
              <a:rPr lang="en-US" smtClean="0"/>
              <a:t>‹#›</a:t>
            </a:fld>
            <a:endParaRPr lang="en-US"/>
          </a:p>
        </p:txBody>
      </p:sp>
    </p:spTree>
    <p:extLst>
      <p:ext uri="{BB962C8B-B14F-4D97-AF65-F5344CB8AC3E}">
        <p14:creationId xmlns:p14="http://schemas.microsoft.com/office/powerpoint/2010/main" val="311690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97A46C45-5434-684C-B9F8-6052BB9DC3E1}" type="datetimeFigureOut">
              <a:rPr lang="en-US" smtClean="0"/>
              <a:t>6/16/17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14E4B2-9EF9-8246-B9E9-B58ACA6CAE87}" type="slidenum">
              <a:rPr lang="en-US" smtClean="0"/>
              <a:t>‹#›</a:t>
            </a:fld>
            <a:endParaRPr lang="en-US"/>
          </a:p>
        </p:txBody>
      </p:sp>
    </p:spTree>
    <p:extLst>
      <p:ext uri="{BB962C8B-B14F-4D97-AF65-F5344CB8AC3E}">
        <p14:creationId xmlns:p14="http://schemas.microsoft.com/office/powerpoint/2010/main" val="110615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97A46C45-5434-684C-B9F8-6052BB9DC3E1}" type="datetimeFigureOut">
              <a:rPr lang="en-US" smtClean="0"/>
              <a:t>6/16/17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4E4B2-9EF9-8246-B9E9-B58ACA6CAE87}" type="slidenum">
              <a:rPr lang="en-US" smtClean="0"/>
              <a:t>‹#›</a:t>
            </a:fld>
            <a:endParaRPr lang="en-US"/>
          </a:p>
        </p:txBody>
      </p:sp>
    </p:spTree>
    <p:extLst>
      <p:ext uri="{BB962C8B-B14F-4D97-AF65-F5344CB8AC3E}">
        <p14:creationId xmlns:p14="http://schemas.microsoft.com/office/powerpoint/2010/main" val="258413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46C45-5434-684C-B9F8-6052BB9DC3E1}" type="datetimeFigureOut">
              <a:rPr lang="en-US" smtClean="0"/>
              <a:t>6/16/17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14E4B2-9EF9-8246-B9E9-B58ACA6CAE87}" type="slidenum">
              <a:rPr lang="en-US" smtClean="0"/>
              <a:t>‹#›</a:t>
            </a:fld>
            <a:endParaRPr lang="en-US"/>
          </a:p>
        </p:txBody>
      </p:sp>
    </p:spTree>
    <p:extLst>
      <p:ext uri="{BB962C8B-B14F-4D97-AF65-F5344CB8AC3E}">
        <p14:creationId xmlns:p14="http://schemas.microsoft.com/office/powerpoint/2010/main" val="349422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7A46C45-5434-684C-B9F8-6052BB9DC3E1}" type="datetimeFigureOut">
              <a:rPr lang="en-US" smtClean="0"/>
              <a:t>6/16/17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4E4B2-9EF9-8246-B9E9-B58ACA6CAE87}" type="slidenum">
              <a:rPr lang="en-US" smtClean="0"/>
              <a:t>‹#›</a:t>
            </a:fld>
            <a:endParaRPr lang="en-US"/>
          </a:p>
        </p:txBody>
      </p:sp>
    </p:spTree>
    <p:extLst>
      <p:ext uri="{BB962C8B-B14F-4D97-AF65-F5344CB8AC3E}">
        <p14:creationId xmlns:p14="http://schemas.microsoft.com/office/powerpoint/2010/main" val="312479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7A46C45-5434-684C-B9F8-6052BB9DC3E1}" type="datetimeFigureOut">
              <a:rPr lang="en-US" smtClean="0"/>
              <a:t>6/16/17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4E4B2-9EF9-8246-B9E9-B58ACA6CAE87}" type="slidenum">
              <a:rPr lang="en-US" smtClean="0"/>
              <a:t>‹#›</a:t>
            </a:fld>
            <a:endParaRPr lang="en-US"/>
          </a:p>
        </p:txBody>
      </p:sp>
    </p:spTree>
    <p:extLst>
      <p:ext uri="{BB962C8B-B14F-4D97-AF65-F5344CB8AC3E}">
        <p14:creationId xmlns:p14="http://schemas.microsoft.com/office/powerpoint/2010/main" val="4048577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46C45-5434-684C-B9F8-6052BB9DC3E1}" type="datetimeFigureOut">
              <a:rPr lang="en-US" smtClean="0"/>
              <a:t>6/16/17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Light"/>
                <a:cs typeface="Helvetica Ligh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4E4B2-9EF9-8246-B9E9-B58ACA6CAE87}" type="slidenum">
              <a:rPr lang="en-US" smtClean="0"/>
              <a:t>‹#›</a:t>
            </a:fld>
            <a:endParaRPr lang="en-US" dirty="0"/>
          </a:p>
        </p:txBody>
      </p:sp>
    </p:spTree>
    <p:extLst>
      <p:ext uri="{BB962C8B-B14F-4D97-AF65-F5344CB8AC3E}">
        <p14:creationId xmlns:p14="http://schemas.microsoft.com/office/powerpoint/2010/main" val="4146832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8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4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5195"/>
            <a:ext cx="7772400" cy="1945255"/>
          </a:xfrm>
        </p:spPr>
        <p:txBody>
          <a:bodyPr>
            <a:normAutofit fontScale="90000"/>
          </a:bodyPr>
          <a:lstStyle/>
          <a:p>
            <a:r>
              <a:rPr lang="en-US" dirty="0" smtClean="0"/>
              <a:t>Disintermediated and Peer-to-Peer Organizations: A New Horizon? A Sociolegal Approach to the DAO</a:t>
            </a:r>
            <a:endParaRPr lang="en-US" dirty="0"/>
          </a:p>
        </p:txBody>
      </p:sp>
      <p:sp>
        <p:nvSpPr>
          <p:cNvPr id="3" name="Subtitle 2"/>
          <p:cNvSpPr>
            <a:spLocks noGrp="1"/>
          </p:cNvSpPr>
          <p:nvPr>
            <p:ph type="subTitle" idx="1"/>
          </p:nvPr>
        </p:nvSpPr>
        <p:spPr/>
        <p:txBody>
          <a:bodyPr/>
          <a:lstStyle/>
          <a:p>
            <a:r>
              <a:rPr lang="en-US" dirty="0" smtClean="0"/>
              <a:t>John Flood</a:t>
            </a:r>
          </a:p>
          <a:p>
            <a:r>
              <a:rPr lang="en-US" dirty="0" smtClean="0"/>
              <a:t>Professor of Law and Society</a:t>
            </a:r>
          </a:p>
          <a:p>
            <a:r>
              <a:rPr lang="en-US" dirty="0" smtClean="0"/>
              <a:t>Griffith University</a:t>
            </a:r>
            <a:endParaRPr lang="en-US" dirty="0"/>
          </a:p>
        </p:txBody>
      </p:sp>
    </p:spTree>
    <p:extLst>
      <p:ext uri="{BB962C8B-B14F-4D97-AF65-F5344CB8AC3E}">
        <p14:creationId xmlns:p14="http://schemas.microsoft.com/office/powerpoint/2010/main" val="396804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13 at 9.26.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469900"/>
            <a:ext cx="7810500" cy="5918200"/>
          </a:xfrm>
          <a:prstGeom prst="rect">
            <a:avLst/>
          </a:prstGeom>
        </p:spPr>
      </p:pic>
    </p:spTree>
    <p:extLst>
      <p:ext uri="{BB962C8B-B14F-4D97-AF65-F5344CB8AC3E}">
        <p14:creationId xmlns:p14="http://schemas.microsoft.com/office/powerpoint/2010/main" val="463336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13 at 9.26.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444500"/>
            <a:ext cx="7823200" cy="5956300"/>
          </a:xfrm>
          <a:prstGeom prst="rect">
            <a:avLst/>
          </a:prstGeom>
        </p:spPr>
      </p:pic>
    </p:spTree>
    <p:extLst>
      <p:ext uri="{BB962C8B-B14F-4D97-AF65-F5344CB8AC3E}">
        <p14:creationId xmlns:p14="http://schemas.microsoft.com/office/powerpoint/2010/main" val="3501992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DAOs 1</a:t>
            </a:r>
            <a:endParaRPr lang="en-US" dirty="0"/>
          </a:p>
        </p:txBody>
      </p:sp>
      <p:sp>
        <p:nvSpPr>
          <p:cNvPr id="3" name="Content Placeholder 2"/>
          <p:cNvSpPr>
            <a:spLocks noGrp="1"/>
          </p:cNvSpPr>
          <p:nvPr>
            <p:ph idx="1"/>
          </p:nvPr>
        </p:nvSpPr>
        <p:spPr/>
        <p:txBody>
          <a:bodyPr>
            <a:normAutofit lnSpcReduction="10000"/>
          </a:bodyPr>
          <a:lstStyle/>
          <a:p>
            <a:r>
              <a:rPr lang="en-US" dirty="0" smtClean="0"/>
              <a:t>TheDAO by Slock.it: “universal sharing network where you can share whatever things you have</a:t>
            </a:r>
            <a:r>
              <a:rPr lang="mr-IN" dirty="0" smtClean="0"/>
              <a:t>…</a:t>
            </a:r>
            <a:r>
              <a:rPr lang="en-AU" dirty="0" smtClean="0"/>
              <a:t>cars, houses”</a:t>
            </a:r>
            <a:endParaRPr lang="en-US" dirty="0" smtClean="0"/>
          </a:p>
          <a:p>
            <a:r>
              <a:rPr lang="en-US" dirty="0" smtClean="0"/>
              <a:t>In its manifesto TheDAO states its goal is to “blaze a new path in business organization for the betterment of its members, existing simultaneously nowhere and everywhere operating solely with the steadfast iron will of immutable code”</a:t>
            </a:r>
            <a:endParaRPr lang="en-US" dirty="0"/>
          </a:p>
        </p:txBody>
      </p:sp>
    </p:spTree>
    <p:extLst>
      <p:ext uri="{BB962C8B-B14F-4D97-AF65-F5344CB8AC3E}">
        <p14:creationId xmlns:p14="http://schemas.microsoft.com/office/powerpoint/2010/main" val="417967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DAOs 2</a:t>
            </a:r>
            <a:endParaRPr lang="en-US" dirty="0"/>
          </a:p>
        </p:txBody>
      </p:sp>
      <p:pic>
        <p:nvPicPr>
          <p:cNvPr id="5" name="Content Placeholder 4" descr="Screen Shot 2017-06-13 at 9.51.31 am.png"/>
          <p:cNvPicPr>
            <a:picLocks noGrp="1" noChangeAspect="1"/>
          </p:cNvPicPr>
          <p:nvPr>
            <p:ph idx="1"/>
          </p:nvPr>
        </p:nvPicPr>
        <p:blipFill>
          <a:blip r:embed="rId3">
            <a:extLst>
              <a:ext uri="{28A0092B-C50C-407E-A947-70E740481C1C}">
                <a14:useLocalDpi xmlns:a14="http://schemas.microsoft.com/office/drawing/2010/main" val="0"/>
              </a:ext>
            </a:extLst>
          </a:blip>
          <a:srcRect t="162" b="162"/>
          <a:stretch>
            <a:fillRect/>
          </a:stretch>
        </p:blipFill>
        <p:spPr/>
      </p:pic>
    </p:spTree>
    <p:extLst>
      <p:ext uri="{BB962C8B-B14F-4D97-AF65-F5344CB8AC3E}">
        <p14:creationId xmlns:p14="http://schemas.microsoft.com/office/powerpoint/2010/main" val="1060743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DAOs 2</a:t>
            </a:r>
            <a:endParaRPr lang="en-US" dirty="0"/>
          </a:p>
        </p:txBody>
      </p:sp>
      <p:pic>
        <p:nvPicPr>
          <p:cNvPr id="4" name="Content Placeholder 3" descr="Screen Shot 2017-06-13 at 9.55.23 am.png"/>
          <p:cNvPicPr>
            <a:picLocks noGrp="1" noChangeAspect="1"/>
          </p:cNvPicPr>
          <p:nvPr>
            <p:ph idx="1"/>
          </p:nvPr>
        </p:nvPicPr>
        <p:blipFill>
          <a:blip r:embed="rId3">
            <a:extLst>
              <a:ext uri="{28A0092B-C50C-407E-A947-70E740481C1C}">
                <a14:useLocalDpi xmlns:a14="http://schemas.microsoft.com/office/drawing/2010/main" val="0"/>
              </a:ext>
            </a:extLst>
          </a:blip>
          <a:srcRect t="14720" b="14720"/>
          <a:stretch>
            <a:fillRect/>
          </a:stretch>
        </p:blipFill>
        <p:spPr/>
      </p:pic>
    </p:spTree>
    <p:extLst>
      <p:ext uri="{BB962C8B-B14F-4D97-AF65-F5344CB8AC3E}">
        <p14:creationId xmlns:p14="http://schemas.microsoft.com/office/powerpoint/2010/main" val="3482372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DAO signify?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Look at the archeology of the DAO</a:t>
            </a:r>
          </a:p>
          <a:p>
            <a:r>
              <a:rPr lang="en-US" dirty="0" smtClean="0"/>
              <a:t>The Levellers </a:t>
            </a:r>
            <a:r>
              <a:rPr lang="en-US" dirty="0"/>
              <a:t>held to "the doctrine of consent by participation in the choice of representatives</a:t>
            </a:r>
            <a:r>
              <a:rPr lang="en-US" dirty="0" smtClean="0"/>
              <a:t>. </a:t>
            </a:r>
          </a:p>
          <a:p>
            <a:r>
              <a:rPr lang="en-US" dirty="0" smtClean="0"/>
              <a:t>They </a:t>
            </a:r>
            <a:r>
              <a:rPr lang="en-US" dirty="0"/>
              <a:t>were committed broadly to the abolition of corruption within the parliamentary and judicial process, toleration of religious differences, the translation of law into the common tongue and, arguably, something that could be considered democracy in its modern </a:t>
            </a:r>
            <a:r>
              <a:rPr lang="en-US" dirty="0" smtClean="0"/>
              <a:t>form—arguably </a:t>
            </a:r>
            <a:r>
              <a:rPr lang="en-US" dirty="0"/>
              <a:t>the first time contemporary democratic ideas had been formally framed and adopted by a political movement.</a:t>
            </a:r>
            <a:endParaRPr lang="en-AU" dirty="0"/>
          </a:p>
          <a:p>
            <a:endParaRPr lang="en-US" dirty="0"/>
          </a:p>
        </p:txBody>
      </p:sp>
    </p:spTree>
    <p:extLst>
      <p:ext uri="{BB962C8B-B14F-4D97-AF65-F5344CB8AC3E}">
        <p14:creationId xmlns:p14="http://schemas.microsoft.com/office/powerpoint/2010/main" val="1824276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vellers_declaration_and_standard-960x11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0"/>
            <a:ext cx="5695225" cy="6858000"/>
          </a:xfrm>
          <a:prstGeom prst="rect">
            <a:avLst/>
          </a:prstGeom>
        </p:spPr>
      </p:pic>
    </p:spTree>
    <p:extLst>
      <p:ext uri="{BB962C8B-B14F-4D97-AF65-F5344CB8AC3E}">
        <p14:creationId xmlns:p14="http://schemas.microsoft.com/office/powerpoint/2010/main" val="394553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DAO signify?</a:t>
            </a:r>
            <a:endParaRPr lang="en-US" dirty="0"/>
          </a:p>
        </p:txBody>
      </p:sp>
      <p:sp>
        <p:nvSpPr>
          <p:cNvPr id="3" name="Content Placeholder 2"/>
          <p:cNvSpPr>
            <a:spLocks noGrp="1"/>
          </p:cNvSpPr>
          <p:nvPr>
            <p:ph idx="1"/>
          </p:nvPr>
        </p:nvSpPr>
        <p:spPr/>
        <p:txBody>
          <a:bodyPr>
            <a:normAutofit lnSpcReduction="10000"/>
          </a:bodyPr>
          <a:lstStyle/>
          <a:p>
            <a:r>
              <a:rPr lang="en-US" dirty="0"/>
              <a:t>Diggers were </a:t>
            </a:r>
            <a:r>
              <a:rPr lang="en-US" dirty="0" smtClean="0"/>
              <a:t>17</a:t>
            </a:r>
            <a:r>
              <a:rPr lang="en-US" baseline="30000" dirty="0" smtClean="0"/>
              <a:t>th</a:t>
            </a:r>
            <a:r>
              <a:rPr lang="en-US" dirty="0" smtClean="0"/>
              <a:t> century social </a:t>
            </a:r>
            <a:r>
              <a:rPr lang="en-US" dirty="0"/>
              <a:t>anarchists who influenced many groups including the San Francisco Diggers of the 1960s who </a:t>
            </a:r>
            <a:r>
              <a:rPr lang="en-US" dirty="0" smtClean="0"/>
              <a:t>organized </a:t>
            </a:r>
            <a:r>
              <a:rPr lang="en-US" dirty="0"/>
              <a:t>happenings. Some of their happenings included the Death of Money </a:t>
            </a:r>
            <a:r>
              <a:rPr lang="en-US" dirty="0" smtClean="0"/>
              <a:t>Parade</a:t>
            </a:r>
            <a:r>
              <a:rPr lang="mr-IN" dirty="0" smtClean="0"/>
              <a:t>…</a:t>
            </a:r>
            <a:r>
              <a:rPr lang="en-US" dirty="0" smtClean="0"/>
              <a:t>and </a:t>
            </a:r>
            <a:r>
              <a:rPr lang="en-US" dirty="0"/>
              <a:t>Death of Hippie/Birth of Free. They were "community anarchists" who blended a desire for freedom with a consciousness of the community in which they lived</a:t>
            </a:r>
            <a:r>
              <a:rPr lang="en-AU" dirty="0"/>
              <a:t> </a:t>
            </a:r>
            <a:endParaRPr lang="en-US" dirty="0"/>
          </a:p>
        </p:txBody>
      </p:sp>
    </p:spTree>
    <p:extLst>
      <p:ext uri="{BB962C8B-B14F-4D97-AF65-F5344CB8AC3E}">
        <p14:creationId xmlns:p14="http://schemas.microsoft.com/office/powerpoint/2010/main" val="1542788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gger doll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65300"/>
            <a:ext cx="9144000" cy="3319272"/>
          </a:xfrm>
          <a:prstGeom prst="rect">
            <a:avLst/>
          </a:prstGeom>
        </p:spPr>
      </p:pic>
    </p:spTree>
    <p:extLst>
      <p:ext uri="{BB962C8B-B14F-4D97-AF65-F5344CB8AC3E}">
        <p14:creationId xmlns:p14="http://schemas.microsoft.com/office/powerpoint/2010/main" val="1789122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DAO signify?</a:t>
            </a:r>
            <a:endParaRPr lang="en-US" dirty="0"/>
          </a:p>
        </p:txBody>
      </p:sp>
      <p:sp>
        <p:nvSpPr>
          <p:cNvPr id="3" name="Content Placeholder 2"/>
          <p:cNvSpPr>
            <a:spLocks noGrp="1"/>
          </p:cNvSpPr>
          <p:nvPr>
            <p:ph idx="1"/>
          </p:nvPr>
        </p:nvSpPr>
        <p:spPr/>
        <p:txBody>
          <a:bodyPr>
            <a:normAutofit/>
          </a:bodyPr>
          <a:lstStyle/>
          <a:p>
            <a:r>
              <a:rPr lang="en-US" dirty="0" smtClean="0"/>
              <a:t>Hayek, The Road to Serfdom and the rise of the pricing mechanism</a:t>
            </a:r>
          </a:p>
          <a:p>
            <a:r>
              <a:rPr lang="en-US" dirty="0" smtClean="0"/>
              <a:t>Influential on modern economics and economists like Friedman</a:t>
            </a:r>
            <a:endParaRPr lang="en-US" dirty="0"/>
          </a:p>
        </p:txBody>
      </p:sp>
    </p:spTree>
    <p:extLst>
      <p:ext uri="{BB962C8B-B14F-4D97-AF65-F5344CB8AC3E}">
        <p14:creationId xmlns:p14="http://schemas.microsoft.com/office/powerpoint/2010/main" val="1213050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0622" y="2397223"/>
            <a:ext cx="4019049" cy="2000548"/>
          </a:xfrm>
          <a:prstGeom prst="rect">
            <a:avLst/>
          </a:prstGeom>
          <a:noFill/>
        </p:spPr>
        <p:txBody>
          <a:bodyPr wrap="none" rtlCol="0">
            <a:spAutoFit/>
          </a:bodyPr>
          <a:lstStyle/>
          <a:p>
            <a:pPr algn="ctr"/>
            <a:r>
              <a:rPr lang="en-US" sz="9600" dirty="0" smtClean="0">
                <a:latin typeface="Helvetica Neue Light"/>
                <a:cs typeface="Helvetica Neue Light"/>
              </a:rPr>
              <a:t>TRUST</a:t>
            </a:r>
          </a:p>
          <a:p>
            <a:pPr algn="ctr"/>
            <a:r>
              <a:rPr lang="en-US" sz="2800" dirty="0" smtClean="0">
                <a:latin typeface="Helvetica Neue Light"/>
                <a:cs typeface="Helvetica Neue Light"/>
              </a:rPr>
              <a:t>in a post-truth age?</a:t>
            </a:r>
            <a:endParaRPr lang="en-US" sz="2800" dirty="0">
              <a:latin typeface="Helvetica Neue Light"/>
              <a:cs typeface="Helvetica Neue Light"/>
            </a:endParaRPr>
          </a:p>
        </p:txBody>
      </p:sp>
    </p:spTree>
    <p:extLst>
      <p:ext uri="{BB962C8B-B14F-4D97-AF65-F5344CB8AC3E}">
        <p14:creationId xmlns:p14="http://schemas.microsoft.com/office/powerpoint/2010/main" val="2550415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ye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0" y="1143000"/>
            <a:ext cx="6137910" cy="4572000"/>
          </a:xfrm>
          <a:prstGeom prst="rect">
            <a:avLst/>
          </a:prstGeom>
        </p:spPr>
      </p:pic>
    </p:spTree>
    <p:extLst>
      <p:ext uri="{BB962C8B-B14F-4D97-AF65-F5344CB8AC3E}">
        <p14:creationId xmlns:p14="http://schemas.microsoft.com/office/powerpoint/2010/main" val="3881095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DAO signify?</a:t>
            </a:r>
            <a:endParaRPr lang="en-US" dirty="0"/>
          </a:p>
        </p:txBody>
      </p:sp>
      <p:sp>
        <p:nvSpPr>
          <p:cNvPr id="3" name="Content Placeholder 2"/>
          <p:cNvSpPr>
            <a:spLocks noGrp="1"/>
          </p:cNvSpPr>
          <p:nvPr>
            <p:ph idx="1"/>
          </p:nvPr>
        </p:nvSpPr>
        <p:spPr/>
        <p:txBody>
          <a:bodyPr>
            <a:normAutofit/>
          </a:bodyPr>
          <a:lstStyle/>
          <a:p>
            <a:r>
              <a:rPr lang="en-US" dirty="0" smtClean="0"/>
              <a:t>Milton Friedman and the Chicago Boys</a:t>
            </a:r>
          </a:p>
          <a:p>
            <a:r>
              <a:rPr lang="en-US" dirty="0" smtClean="0"/>
              <a:t>Monetarism</a:t>
            </a:r>
          </a:p>
          <a:p>
            <a:r>
              <a:rPr lang="en-US" dirty="0" smtClean="0"/>
              <a:t>Greatly influenced by Hayek</a:t>
            </a:r>
          </a:p>
          <a:p>
            <a:r>
              <a:rPr lang="en-US" dirty="0" smtClean="0"/>
              <a:t>Both on faculty at University of Chicago</a:t>
            </a:r>
            <a:endParaRPr lang="en-US" dirty="0"/>
          </a:p>
        </p:txBody>
      </p:sp>
    </p:spTree>
    <p:extLst>
      <p:ext uri="{BB962C8B-B14F-4D97-AF65-F5344CB8AC3E}">
        <p14:creationId xmlns:p14="http://schemas.microsoft.com/office/powerpoint/2010/main" val="1702015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lton-friedm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358541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DAO signify?</a:t>
            </a:r>
            <a:endParaRPr lang="en-US" dirty="0"/>
          </a:p>
        </p:txBody>
      </p:sp>
      <p:sp>
        <p:nvSpPr>
          <p:cNvPr id="3" name="Content Placeholder 2"/>
          <p:cNvSpPr>
            <a:spLocks noGrp="1"/>
          </p:cNvSpPr>
          <p:nvPr>
            <p:ph idx="1"/>
          </p:nvPr>
        </p:nvSpPr>
        <p:spPr>
          <a:xfrm>
            <a:off x="457200" y="1600200"/>
            <a:ext cx="8229600" cy="4735374"/>
          </a:xfrm>
        </p:spPr>
        <p:txBody>
          <a:bodyPr>
            <a:normAutofit/>
          </a:bodyPr>
          <a:lstStyle/>
          <a:p>
            <a:r>
              <a:rPr lang="en-US" dirty="0" smtClean="0"/>
              <a:t>Has philosophical lineage to Stewart Brand of the Whole Earth Catalog: “Information wants to be free”</a:t>
            </a:r>
          </a:p>
          <a:p>
            <a:endParaRPr lang="en-US" dirty="0"/>
          </a:p>
        </p:txBody>
      </p:sp>
      <p:pic>
        <p:nvPicPr>
          <p:cNvPr id="4" name="Picture 3" descr="Stewart_Brand_-Sausalito,_California,_USA_-at_home-14Dec20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459" y="3087920"/>
            <a:ext cx="5045072" cy="3247654"/>
          </a:xfrm>
          <a:prstGeom prst="rect">
            <a:avLst/>
          </a:prstGeom>
        </p:spPr>
      </p:pic>
    </p:spTree>
    <p:extLst>
      <p:ext uri="{BB962C8B-B14F-4D97-AF65-F5344CB8AC3E}">
        <p14:creationId xmlns:p14="http://schemas.microsoft.com/office/powerpoint/2010/main" val="1401667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DAO signify?</a:t>
            </a:r>
            <a:endParaRPr lang="en-US" dirty="0"/>
          </a:p>
        </p:txBody>
      </p:sp>
      <p:sp>
        <p:nvSpPr>
          <p:cNvPr id="3" name="Content Placeholder 2"/>
          <p:cNvSpPr>
            <a:spLocks noGrp="1"/>
          </p:cNvSpPr>
          <p:nvPr>
            <p:ph idx="1"/>
          </p:nvPr>
        </p:nvSpPr>
        <p:spPr/>
        <p:txBody>
          <a:bodyPr>
            <a:normAutofit fontScale="85000" lnSpcReduction="20000"/>
          </a:bodyPr>
          <a:lstStyle/>
          <a:p>
            <a:r>
              <a:rPr lang="en-US" dirty="0"/>
              <a:t>"We are as gods. At a time when the New Left was calling for grass-roots political power, Whole Earth eschewed politics and pushed grassroots direct power—tools and skills. At a time when New Age hippies were deploring the intellectual world of arid abstractions, Whole Earth pushed science, intellectual endeavor, and new technology as well as old. As a result, when the most empowering tool of the century came along—personal computers (resisted by the New Left and despised by the New Age)—Whole Earth was in the thick of the development from the beginning</a:t>
            </a:r>
            <a:r>
              <a:rPr lang="en-US" dirty="0" smtClean="0"/>
              <a:t>.”</a:t>
            </a:r>
            <a:endParaRPr lang="en-AU" dirty="0"/>
          </a:p>
        </p:txBody>
      </p:sp>
    </p:spTree>
    <p:extLst>
      <p:ext uri="{BB962C8B-B14F-4D97-AF65-F5344CB8AC3E}">
        <p14:creationId xmlns:p14="http://schemas.microsoft.com/office/powerpoint/2010/main" val="3359976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DAO signify?</a:t>
            </a:r>
            <a:endParaRPr lang="en-US" dirty="0"/>
          </a:p>
        </p:txBody>
      </p:sp>
      <p:sp>
        <p:nvSpPr>
          <p:cNvPr id="3" name="Content Placeholder 2"/>
          <p:cNvSpPr>
            <a:spLocks noGrp="1"/>
          </p:cNvSpPr>
          <p:nvPr>
            <p:ph idx="1"/>
          </p:nvPr>
        </p:nvSpPr>
        <p:spPr/>
        <p:txBody>
          <a:bodyPr>
            <a:normAutofit lnSpcReduction="10000"/>
          </a:bodyPr>
          <a:lstStyle/>
          <a:p>
            <a:r>
              <a:rPr lang="en-AU" dirty="0" smtClean="0"/>
              <a:t>The DAO, blockchain, smart contracts are culmination of these political, social, economic and technological movements</a:t>
            </a:r>
          </a:p>
          <a:p>
            <a:r>
              <a:rPr lang="en-AU" dirty="0" smtClean="0"/>
              <a:t>How far is politics able to recognize the consequences of these? Could politics be undermined? And add in IoT, then?</a:t>
            </a:r>
          </a:p>
          <a:p>
            <a:r>
              <a:rPr lang="en-AU" dirty="0" smtClean="0"/>
              <a:t>For example, Estonia</a:t>
            </a:r>
            <a:r>
              <a:rPr lang="en-US" dirty="0" smtClean="0"/>
              <a:t>—</a:t>
            </a:r>
            <a:r>
              <a:rPr lang="en-AU" dirty="0" smtClean="0"/>
              <a:t>online government with blockchain</a:t>
            </a:r>
            <a:r>
              <a:rPr lang="en-US" dirty="0" smtClean="0"/>
              <a:t>—</a:t>
            </a:r>
            <a:r>
              <a:rPr lang="en-AU" dirty="0" smtClean="0"/>
              <a:t>health records, voting, Bitnation (DBVN) to create </a:t>
            </a:r>
            <a:r>
              <a:rPr lang="en-AU" dirty="0" err="1" smtClean="0"/>
              <a:t>halocracy</a:t>
            </a:r>
            <a:endParaRPr lang="en-AU" dirty="0"/>
          </a:p>
        </p:txBody>
      </p:sp>
    </p:spTree>
    <p:extLst>
      <p:ext uri="{BB962C8B-B14F-4D97-AF65-F5344CB8AC3E}">
        <p14:creationId xmlns:p14="http://schemas.microsoft.com/office/powerpoint/2010/main" val="3014079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DAO signify?</a:t>
            </a:r>
            <a:endParaRPr lang="en-US" dirty="0"/>
          </a:p>
        </p:txBody>
      </p:sp>
      <p:sp>
        <p:nvSpPr>
          <p:cNvPr id="3" name="Content Placeholder 2"/>
          <p:cNvSpPr>
            <a:spLocks noGrp="1"/>
          </p:cNvSpPr>
          <p:nvPr>
            <p:ph idx="1"/>
          </p:nvPr>
        </p:nvSpPr>
        <p:spPr/>
        <p:txBody>
          <a:bodyPr>
            <a:normAutofit fontScale="92500"/>
          </a:bodyPr>
          <a:lstStyle/>
          <a:p>
            <a:r>
              <a:rPr lang="en-AU" sz="2800" dirty="0" smtClean="0"/>
              <a:t>How do governments align with these developments?</a:t>
            </a:r>
          </a:p>
          <a:p>
            <a:r>
              <a:rPr lang="en-AU" sz="2800" dirty="0" smtClean="0"/>
              <a:t>Will social communities reconfigure themselves? The rise of the </a:t>
            </a:r>
            <a:r>
              <a:rPr lang="en-AU" sz="2800" dirty="0" err="1" smtClean="0"/>
              <a:t>precariat</a:t>
            </a:r>
            <a:r>
              <a:rPr lang="en-AU" sz="2800" dirty="0" smtClean="0"/>
              <a:t>. What is the moral dimension of blockchain and the DAO?</a:t>
            </a:r>
          </a:p>
          <a:p>
            <a:r>
              <a:rPr lang="en-AU" sz="2800" dirty="0" smtClean="0"/>
              <a:t>Is libertarianism inevitable? (Ayn Rand? Silk Road?) Is it a consequence of disintermediation?</a:t>
            </a:r>
          </a:p>
          <a:p>
            <a:r>
              <a:rPr lang="en-AU" sz="2800" dirty="0" smtClean="0"/>
              <a:t>Will local economies create potential of autonomy? A post-capitalism future of global economic commonwealth?</a:t>
            </a:r>
          </a:p>
          <a:p>
            <a:r>
              <a:rPr lang="en-AU" sz="2800" dirty="0" smtClean="0"/>
              <a:t>How does law and regulation catch up and cope?</a:t>
            </a:r>
            <a:endParaRPr lang="en-AU" sz="2800" dirty="0"/>
          </a:p>
        </p:txBody>
      </p:sp>
    </p:spTree>
    <p:extLst>
      <p:ext uri="{BB962C8B-B14F-4D97-AF65-F5344CB8AC3E}">
        <p14:creationId xmlns:p14="http://schemas.microsoft.com/office/powerpoint/2010/main" val="514126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u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3734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ia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669"/>
            <a:ext cx="9144000" cy="6839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9651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twork_topologie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65" y="558801"/>
            <a:ext cx="8705703" cy="5706532"/>
          </a:xfrm>
          <a:prstGeom prst="rect">
            <a:avLst/>
          </a:prstGeom>
        </p:spPr>
      </p:pic>
    </p:spTree>
    <p:extLst>
      <p:ext uri="{BB962C8B-B14F-4D97-AF65-F5344CB8AC3E}">
        <p14:creationId xmlns:p14="http://schemas.microsoft.com/office/powerpoint/2010/main" val="1708415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distributed?</a:t>
            </a:r>
            <a:endParaRPr lang="en-US" dirty="0"/>
          </a:p>
        </p:txBody>
      </p:sp>
      <p:sp>
        <p:nvSpPr>
          <p:cNvPr id="3" name="Content Placeholder 2"/>
          <p:cNvSpPr>
            <a:spLocks noGrp="1"/>
          </p:cNvSpPr>
          <p:nvPr>
            <p:ph idx="1"/>
          </p:nvPr>
        </p:nvSpPr>
        <p:spPr/>
        <p:txBody>
          <a:bodyPr>
            <a:normAutofit lnSpcReduction="10000"/>
          </a:bodyPr>
          <a:lstStyle/>
          <a:p>
            <a:r>
              <a:rPr lang="en-US" dirty="0" smtClean="0"/>
              <a:t>Estonia secures its banking infrastructure with blockchain—also e-residency</a:t>
            </a:r>
          </a:p>
          <a:p>
            <a:r>
              <a:rPr lang="en-US" dirty="0" smtClean="0"/>
              <a:t>It has created an e-registry with Bitnation (</a:t>
            </a:r>
            <a:r>
              <a:rPr lang="en-US" dirty="0"/>
              <a:t>Decentralized Borderless Voluntary </a:t>
            </a:r>
            <a:r>
              <a:rPr lang="en-US" dirty="0" smtClean="0"/>
              <a:t>Nation) to place notarized documents on a blockchain</a:t>
            </a:r>
          </a:p>
          <a:p>
            <a:r>
              <a:rPr lang="en-US" dirty="0" smtClean="0"/>
              <a:t>Georgia is partnering with </a:t>
            </a:r>
            <a:r>
              <a:rPr lang="en-US" dirty="0" err="1" smtClean="0"/>
              <a:t>Bitfury</a:t>
            </a:r>
            <a:r>
              <a:rPr lang="en-US" dirty="0" smtClean="0"/>
              <a:t>, an asset transfer company, to design a land titling project</a:t>
            </a:r>
            <a:endParaRPr lang="en-US" dirty="0"/>
          </a:p>
        </p:txBody>
      </p:sp>
    </p:spTree>
    <p:extLst>
      <p:ext uri="{BB962C8B-B14F-4D97-AF65-F5344CB8AC3E}">
        <p14:creationId xmlns:p14="http://schemas.microsoft.com/office/powerpoint/2010/main" val="1131318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6-13 at 9.1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457200"/>
            <a:ext cx="8001000" cy="5943600"/>
          </a:xfrm>
          <a:prstGeom prst="rect">
            <a:avLst/>
          </a:prstGeom>
        </p:spPr>
      </p:pic>
    </p:spTree>
    <p:extLst>
      <p:ext uri="{BB962C8B-B14F-4D97-AF65-F5344CB8AC3E}">
        <p14:creationId xmlns:p14="http://schemas.microsoft.com/office/powerpoint/2010/main" val="4217078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6-13 at 9.20.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 y="444500"/>
            <a:ext cx="7950200" cy="5969000"/>
          </a:xfrm>
          <a:prstGeom prst="rect">
            <a:avLst/>
          </a:prstGeom>
        </p:spPr>
      </p:pic>
    </p:spTree>
    <p:extLst>
      <p:ext uri="{BB962C8B-B14F-4D97-AF65-F5344CB8AC3E}">
        <p14:creationId xmlns:p14="http://schemas.microsoft.com/office/powerpoint/2010/main" val="845783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ogeck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1346200"/>
            <a:ext cx="8890000" cy="4152900"/>
          </a:xfrm>
          <a:prstGeom prst="rect">
            <a:avLst/>
          </a:prstGeom>
        </p:spPr>
      </p:pic>
    </p:spTree>
    <p:extLst>
      <p:ext uri="{BB962C8B-B14F-4D97-AF65-F5344CB8AC3E}">
        <p14:creationId xmlns:p14="http://schemas.microsoft.com/office/powerpoint/2010/main" val="3339556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874</TotalTime>
  <Words>894</Words>
  <Application>Microsoft Macintosh PowerPoint</Application>
  <PresentationFormat>On-screen Show (4:3)</PresentationFormat>
  <Paragraphs>98</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Helvetica Light</vt:lpstr>
      <vt:lpstr>Helvetica Neue Light</vt:lpstr>
      <vt:lpstr>Default Theme</vt:lpstr>
      <vt:lpstr>Disintermediated and Peer-to-Peer Organizations: A New Horizon? A Sociolegal Approach to the DAO</vt:lpstr>
      <vt:lpstr>PowerPoint Presentation</vt:lpstr>
      <vt:lpstr>PowerPoint Presentation</vt:lpstr>
      <vt:lpstr>PowerPoint Presentation</vt:lpstr>
      <vt:lpstr>PowerPoint Presentation</vt:lpstr>
      <vt:lpstr>Why distributed?</vt:lpstr>
      <vt:lpstr>PowerPoint Presentation</vt:lpstr>
      <vt:lpstr>PowerPoint Presentation</vt:lpstr>
      <vt:lpstr>PowerPoint Presentation</vt:lpstr>
      <vt:lpstr>PowerPoint Presentation</vt:lpstr>
      <vt:lpstr>PowerPoint Presentation</vt:lpstr>
      <vt:lpstr>Examples of DAOs 1</vt:lpstr>
      <vt:lpstr>Examples of DAOs 2</vt:lpstr>
      <vt:lpstr>Examples of DAOs 2</vt:lpstr>
      <vt:lpstr>What does the DAO signify?</vt:lpstr>
      <vt:lpstr>PowerPoint Presentation</vt:lpstr>
      <vt:lpstr>What does the DAO signify?</vt:lpstr>
      <vt:lpstr>PowerPoint Presentation</vt:lpstr>
      <vt:lpstr>What does the DAO signify?</vt:lpstr>
      <vt:lpstr>PowerPoint Presentation</vt:lpstr>
      <vt:lpstr>What does the DAO signify?</vt:lpstr>
      <vt:lpstr>PowerPoint Presentation</vt:lpstr>
      <vt:lpstr>What does the DAO signify?</vt:lpstr>
      <vt:lpstr>What does the DAO signify?</vt:lpstr>
      <vt:lpstr>What does the DAO signify?</vt:lpstr>
      <vt:lpstr>What does the DAO signify?</vt:lpstr>
    </vt:vector>
  </TitlesOfParts>
  <Company>Griffith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Disintermediated and Peer-to-Peer Organisations: A New Horizon? A Sociolegal Approach to the DAO</dc:title>
  <dc:creator>John Flood</dc:creator>
  <cp:lastModifiedBy>Microsoft Office User</cp:lastModifiedBy>
  <cp:revision>72</cp:revision>
  <dcterms:created xsi:type="dcterms:W3CDTF">2017-06-12T12:16:56Z</dcterms:created>
  <dcterms:modified xsi:type="dcterms:W3CDTF">2017-06-16T03:48:53Z</dcterms:modified>
</cp:coreProperties>
</file>