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4" r:id="rId1"/>
  </p:sldMasterIdLst>
  <p:notesMasterIdLst>
    <p:notesMasterId r:id="rId20"/>
  </p:notesMasterIdLst>
  <p:sldIdLst>
    <p:sldId id="256" r:id="rId2"/>
    <p:sldId id="287" r:id="rId3"/>
    <p:sldId id="339" r:id="rId4"/>
    <p:sldId id="320" r:id="rId5"/>
    <p:sldId id="363" r:id="rId6"/>
    <p:sldId id="356" r:id="rId7"/>
    <p:sldId id="349" r:id="rId8"/>
    <p:sldId id="362" r:id="rId9"/>
    <p:sldId id="364" r:id="rId10"/>
    <p:sldId id="358" r:id="rId11"/>
    <p:sldId id="357" r:id="rId12"/>
    <p:sldId id="327" r:id="rId13"/>
    <p:sldId id="324" r:id="rId14"/>
    <p:sldId id="359" r:id="rId15"/>
    <p:sldId id="360" r:id="rId16"/>
    <p:sldId id="337" r:id="rId17"/>
    <p:sldId id="353" r:id="rId18"/>
    <p:sldId id="315" r:id="rId19"/>
  </p:sldIdLst>
  <p:sldSz cx="24384000" cy="13716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bu Rajan" initials="B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FD3BC"/>
    <a:srgbClr val="D4DEB6"/>
    <a:srgbClr val="92AA4C"/>
    <a:srgbClr val="F5BD01"/>
    <a:srgbClr val="EB5949"/>
    <a:srgbClr val="F1AB01"/>
    <a:srgbClr val="F8B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54"/>
    <p:restoredTop sz="79893" autoAdjust="0"/>
  </p:normalViewPr>
  <p:slideViewPr>
    <p:cSldViewPr snapToGrid="0" snapToObjects="1">
      <p:cViewPr varScale="1">
        <p:scale>
          <a:sx n="51" d="100"/>
          <a:sy n="51" d="100"/>
        </p:scale>
        <p:origin x="4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2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46575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8341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000" dirty="0"/>
              <a:t>Good afternoon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My name is Babu Pillai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defTabSz="876298">
              <a:lnSpc>
                <a:spcPct val="100000"/>
              </a:lnSpc>
              <a:spcBef>
                <a:spcPts val="650"/>
              </a:spcBef>
              <a:defRPr sz="392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rgbClr val="000000"/>
                </a:solidFill>
              </a:rPr>
              <a:t>This presentation is about my research proposal on “Challenges in Designing a Blockchain Platform”.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defTabSz="495239">
              <a:lnSpc>
                <a:spcPct val="100000"/>
              </a:lnSpc>
              <a:defRPr/>
            </a:pPr>
            <a:r>
              <a:rPr lang="en-US" sz="1000" b="1" dirty="0">
                <a:solidFill>
                  <a:srgbClr val="FF0000"/>
                </a:solidFill>
              </a:rPr>
              <a:t>NEXT SLIDE</a:t>
            </a:r>
          </a:p>
          <a:p>
            <a:pPr>
              <a:lnSpc>
                <a:spcPct val="10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26753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050" dirty="0"/>
              <a:t>The structure of this presentation is as follows:-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>
              <a:lnSpc>
                <a:spcPct val="100000"/>
              </a:lnSpc>
            </a:pPr>
            <a:r>
              <a:rPr lang="en-US" sz="1050" dirty="0"/>
              <a:t>What motivated me to look at blockchain technology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>
              <a:lnSpc>
                <a:spcPct val="100000"/>
              </a:lnSpc>
            </a:pPr>
            <a:r>
              <a:rPr lang="en-US" sz="1050" dirty="0"/>
              <a:t>Background on blockchain (non technical)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>
              <a:lnSpc>
                <a:spcPct val="100000"/>
              </a:lnSpc>
            </a:pPr>
            <a:r>
              <a:rPr lang="en-US" sz="1050" dirty="0"/>
              <a:t>Research question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>
              <a:lnSpc>
                <a:spcPct val="100000"/>
              </a:lnSpc>
            </a:pPr>
            <a:r>
              <a:rPr lang="en-US" sz="1050" dirty="0"/>
              <a:t>My blockchain model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>
              <a:lnSpc>
                <a:spcPct val="100000"/>
              </a:lnSpc>
            </a:pPr>
            <a:r>
              <a:rPr lang="en-US" sz="1050" dirty="0"/>
              <a:t>Research approach</a:t>
            </a:r>
          </a:p>
          <a:p>
            <a:pPr>
              <a:lnSpc>
                <a:spcPct val="100000"/>
              </a:lnSpc>
            </a:pPr>
            <a:endParaRPr lang="en-US" sz="1000" dirty="0">
              <a:latin typeface="Avenir Roman"/>
              <a:sym typeface="Avenir Roman"/>
            </a:endParaRPr>
          </a:p>
          <a:p>
            <a:pPr>
              <a:lnSpc>
                <a:spcPct val="100000"/>
              </a:lnSpc>
            </a:pPr>
            <a:r>
              <a:rPr lang="en-US" sz="1050" dirty="0"/>
              <a:t>Research objective and scope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>
              <a:lnSpc>
                <a:spcPct val="100000"/>
              </a:lnSpc>
            </a:pPr>
            <a:r>
              <a:rPr lang="en-US" sz="1050" dirty="0"/>
              <a:t>Research time line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 defTabSz="495239">
              <a:lnSpc>
                <a:spcPct val="100000"/>
              </a:lnSpc>
              <a:defRPr/>
            </a:pPr>
            <a:r>
              <a:rPr lang="en-US" sz="1100" b="1" dirty="0">
                <a:solidFill>
                  <a:srgbClr val="FF0000"/>
                </a:solidFill>
              </a:rPr>
              <a:t>NEXT SLIDE</a:t>
            </a:r>
          </a:p>
          <a:p>
            <a:pPr>
              <a:lnSpc>
                <a:spcPct val="100000"/>
              </a:lnSpc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6726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000" dirty="0"/>
              <a:t>there are number of platforms available – that vary in their design and functionality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Bitcoin - is designed for payment system-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Ethereum – a general purpose platform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Multichain – is a private blockchain platform - create your own private blockchains with different permissions (create, send, mine…) .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defTabSz="495239">
              <a:lnSpc>
                <a:spcPct val="100000"/>
              </a:lnSpc>
              <a:defRPr/>
            </a:pPr>
            <a:r>
              <a:rPr lang="en-US" sz="1000" dirty="0"/>
              <a:t>Corda R3 is an opensource blockchain platform – made for banks</a:t>
            </a:r>
          </a:p>
          <a:p>
            <a:pPr defTabSz="495239">
              <a:lnSpc>
                <a:spcPct val="100000"/>
              </a:lnSpc>
              <a:defRPr/>
            </a:pPr>
            <a:endParaRPr lang="en-US" sz="1000" dirty="0"/>
          </a:p>
          <a:p>
            <a:pPr defTabSz="495239">
              <a:lnSpc>
                <a:spcPct val="100000"/>
              </a:lnSpc>
              <a:defRPr/>
            </a:pPr>
            <a:r>
              <a:rPr lang="en-US" sz="1000" b="1" dirty="0">
                <a:solidFill>
                  <a:srgbClr val="FF0000"/>
                </a:solidFill>
              </a:rPr>
              <a:t>NEXT SLIDE</a:t>
            </a:r>
          </a:p>
          <a:p>
            <a:pPr defTabSz="495239">
              <a:lnSpc>
                <a:spcPct val="100000"/>
              </a:lnSpc>
              <a:defRPr/>
            </a:pPr>
            <a:endParaRPr lang="en-US" sz="1000" dirty="0"/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356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0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000" dirty="0"/>
              <a:t>This is the technology model 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The components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The network -  peer-to-peer – that can be public or private - who can participate, view and make transaction -- do you need to know who they are ? 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Then the ledger the -- shared database -- “Database with multiple writers” – which mean there are more than one entity's  – who are the validators, the scalability, speed, block size…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defTabSz="495239">
              <a:lnSpc>
                <a:spcPct val="100000"/>
              </a:lnSpc>
            </a:pPr>
            <a:r>
              <a:rPr lang="en-US" sz="1000" dirty="0"/>
              <a:t>Then the consensus mechanism – proof-of-work or proof-of-stake and many more other ones --do you need to know who they are ? Or given them a rule to follow?</a:t>
            </a:r>
          </a:p>
          <a:p>
            <a:pPr defTabSz="495239"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--  what are the incentives for validators (miners)</a:t>
            </a:r>
          </a:p>
          <a:p>
            <a:pPr>
              <a:lnSpc>
                <a:spcPct val="100000"/>
              </a:lnSpc>
            </a:pPr>
            <a:r>
              <a:rPr lang="en-US" sz="10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1000" dirty="0"/>
              <a:t>Which form a model of  platform –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in computing the platform is consider as a self contained container to develop things on top of it.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1000" dirty="0"/>
              <a:t>there are number of platforms developed now , some are designed for trading crypto currency, some are for asset transfer, some are able to contain a smart contract in it.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defTabSz="495239">
              <a:lnSpc>
                <a:spcPct val="100000"/>
              </a:lnSpc>
              <a:defRPr/>
            </a:pPr>
            <a:r>
              <a:rPr lang="en-US" sz="1000" b="1" dirty="0">
                <a:solidFill>
                  <a:srgbClr val="FF0000"/>
                </a:solidFill>
              </a:rPr>
              <a:t>NEXT SLIDE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69472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239">
              <a:defRPr/>
            </a:pPr>
            <a:endParaRPr lang="en-US" sz="2600" b="1" dirty="0">
              <a:solidFill>
                <a:srgbClr val="FF0000"/>
              </a:solidFill>
            </a:endParaRPr>
          </a:p>
          <a:p>
            <a:pPr defTabSz="495239">
              <a:defRPr/>
            </a:pPr>
            <a:r>
              <a:rPr lang="en-US" sz="2600" b="1" dirty="0">
                <a:solidFill>
                  <a:srgbClr val="FF0000"/>
                </a:solidFill>
              </a:rPr>
              <a:t>NEXT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21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1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5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4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97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2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286811" y="3929294"/>
            <a:ext cx="16885385" cy="2286001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+mj-lt"/>
                <a:ea typeface="+mj-ea"/>
                <a:cs typeface="+mj-cs"/>
                <a:sym typeface="BlissPro-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3"/>
          </p:nvPr>
        </p:nvSpPr>
        <p:spPr>
          <a:xfrm>
            <a:off x="5286811" y="5757290"/>
            <a:ext cx="16885385" cy="128651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6000"/>
            </a:lvl1pPr>
          </a:lstStyle>
          <a:p>
            <a:r>
              <a:t>Subtitle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4"/>
          </p:nvPr>
        </p:nvSpPr>
        <p:spPr>
          <a:xfrm>
            <a:off x="5306800" y="9515344"/>
            <a:ext cx="16885384" cy="128651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000"/>
            </a:lvl1pPr>
          </a:lstStyle>
          <a:p>
            <a:r>
              <a:t>22-03-2014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4129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5286811" y="5597178"/>
            <a:ext cx="16885385" cy="2286001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+mj-lt"/>
                <a:ea typeface="+mj-ea"/>
                <a:cs typeface="+mj-cs"/>
                <a:sym typeface="BlissPro-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14959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5900"/>
              </a:spcBef>
              <a:buSzPct val="75000"/>
              <a:buChar char="•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indent="-635000"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indent="-635000">
              <a:spcBef>
                <a:spcPts val="5900"/>
              </a:spcBef>
              <a:buSzPct val="75000"/>
              <a:buChar char="•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indent="-635000"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indent="-635000">
              <a:spcBef>
                <a:spcPts val="5900"/>
              </a:spcBef>
              <a:buSzPct val="75000"/>
              <a:defRPr sz="5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5836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4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4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27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36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7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1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5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  <p:sldLayoutId id="2147484597" r:id="rId13"/>
    <p:sldLayoutId id="2147484598" r:id="rId1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2.png"/><Relationship Id="rId6" Type="http://schemas.openxmlformats.org/officeDocument/2006/relationships/image" Target="../media/image23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body" sz="quarter" idx="13"/>
          </p:nvPr>
        </p:nvSpPr>
        <p:spPr>
          <a:xfrm>
            <a:off x="2614559" y="10277642"/>
            <a:ext cx="19436318" cy="21522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400" dirty="0"/>
              <a:t>Babu Pillai, Vallipuram Muthukkumarasamy, Kamanashis Biswas</a:t>
            </a:r>
          </a:p>
          <a:p>
            <a:pPr algn="ctr"/>
            <a:r>
              <a:rPr lang="en-US" sz="4400" dirty="0"/>
              <a:t>babu.pillai@griffithuni.edu.au, {</a:t>
            </a:r>
            <a:r>
              <a:rPr lang="en-US" sz="4400" dirty="0" err="1"/>
              <a:t>k.biswas</a:t>
            </a:r>
            <a:r>
              <a:rPr lang="en-US" sz="4400" dirty="0"/>
              <a:t>, </a:t>
            </a:r>
            <a:r>
              <a:rPr lang="en-US" sz="4400" dirty="0" err="1"/>
              <a:t>v.muthu</a:t>
            </a:r>
            <a:r>
              <a:rPr lang="en-US" sz="4400" dirty="0"/>
              <a:t>} @griffith.edu.au</a:t>
            </a:r>
          </a:p>
          <a:p>
            <a:pPr algn="ctr"/>
            <a:r>
              <a:rPr lang="en-US" sz="4400" dirty="0"/>
              <a:t>School of ICT, Griffith University, Gold Coast, Australia</a:t>
            </a:r>
            <a:endParaRPr sz="4400" b="1" dirty="0"/>
          </a:p>
        </p:txBody>
      </p:sp>
      <p:sp>
        <p:nvSpPr>
          <p:cNvPr id="5" name="Shape 167"/>
          <p:cNvSpPr>
            <a:spLocks noGrp="1"/>
          </p:cNvSpPr>
          <p:nvPr>
            <p:ph type="body" sz="quarter" idx="14"/>
          </p:nvPr>
        </p:nvSpPr>
        <p:spPr>
          <a:xfrm>
            <a:off x="2253611" y="3701763"/>
            <a:ext cx="19436318" cy="32808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08990">
              <a:spcBef>
                <a:spcPts val="600"/>
              </a:spcBef>
              <a:defRPr sz="3920">
                <a:solidFill>
                  <a:srgbClr val="000000"/>
                </a:solidFill>
              </a:defRPr>
            </a:pPr>
            <a:r>
              <a:rPr lang="en-US" sz="11500" b="1" dirty="0">
                <a:solidFill>
                  <a:srgbClr val="000000"/>
                </a:solidFill>
              </a:rPr>
              <a:t>Challenges in Designing a Blockchain Platform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F0F31E-45B7-42B2-8F2D-4BC1542E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dirty="0"/>
              <a:t>Current research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6EB3F7-1EEE-49ED-91BE-EA5CD79A8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1500" y="4805844"/>
            <a:ext cx="21005800" cy="3125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200000"/>
              </a:lnSpc>
              <a:spcBef>
                <a:spcPts val="600"/>
              </a:spcBef>
              <a:buNone/>
            </a:pPr>
            <a:r>
              <a:rPr lang="en-US" sz="4800" b="1" dirty="0">
                <a:latin typeface="+mn-lt"/>
                <a:ea typeface="+mn-ea"/>
                <a:cs typeface="+mn-cs"/>
              </a:rPr>
              <a:t>Security</a:t>
            </a:r>
            <a:r>
              <a:rPr lang="en-US" sz="4800" dirty="0">
                <a:latin typeface="+mn-lt"/>
                <a:ea typeface="+mn-ea"/>
                <a:cs typeface="+mn-cs"/>
              </a:rPr>
              <a:t>, </a:t>
            </a:r>
            <a:r>
              <a:rPr lang="en-US" sz="4800" b="1" dirty="0">
                <a:latin typeface="+mn-lt"/>
                <a:ea typeface="+mn-ea"/>
                <a:cs typeface="+mn-cs"/>
              </a:rPr>
              <a:t>performance</a:t>
            </a:r>
            <a:r>
              <a:rPr lang="en-US" sz="4800" dirty="0">
                <a:latin typeface="+mn-lt"/>
                <a:ea typeface="+mn-ea"/>
                <a:cs typeface="+mn-cs"/>
              </a:rPr>
              <a:t>, data </a:t>
            </a:r>
            <a:r>
              <a:rPr lang="en-US" sz="4800" b="1" dirty="0">
                <a:latin typeface="+mn-lt"/>
                <a:ea typeface="+mn-ea"/>
                <a:cs typeface="+mn-cs"/>
              </a:rPr>
              <a:t>integrity</a:t>
            </a:r>
            <a:r>
              <a:rPr lang="en-US" sz="4800" dirty="0">
                <a:latin typeface="+mn-lt"/>
                <a:ea typeface="+mn-ea"/>
                <a:cs typeface="+mn-cs"/>
              </a:rPr>
              <a:t>, </a:t>
            </a:r>
            <a:r>
              <a:rPr lang="en-US" sz="4800" b="1" dirty="0">
                <a:latin typeface="+mn-lt"/>
                <a:ea typeface="+mn-ea"/>
                <a:cs typeface="+mn-cs"/>
              </a:rPr>
              <a:t>privacy</a:t>
            </a:r>
            <a:r>
              <a:rPr lang="en-US" sz="4800" dirty="0">
                <a:latin typeface="+mn-lt"/>
                <a:ea typeface="+mn-ea"/>
                <a:cs typeface="+mn-cs"/>
              </a:rPr>
              <a:t> and </a:t>
            </a:r>
            <a:r>
              <a:rPr lang="en-US" sz="4800" b="1" dirty="0">
                <a:latin typeface="+mn-lt"/>
                <a:ea typeface="+mn-ea"/>
                <a:cs typeface="+mn-cs"/>
              </a:rPr>
              <a:t>scalability</a:t>
            </a:r>
          </a:p>
          <a:p>
            <a:pPr marL="0" indent="0" defTabSz="914400">
              <a:lnSpc>
                <a:spcPct val="200000"/>
              </a:lnSpc>
              <a:spcBef>
                <a:spcPts val="600"/>
              </a:spcBef>
              <a:buNone/>
            </a:pPr>
            <a:r>
              <a:rPr lang="en-US" sz="4800" dirty="0">
                <a:latin typeface="+mn-lt"/>
                <a:ea typeface="+mn-ea"/>
                <a:cs typeface="+mn-cs"/>
              </a:rPr>
              <a:t> (</a:t>
            </a:r>
            <a:r>
              <a:rPr lang="en-US" sz="4800" dirty="0" err="1">
                <a:latin typeface="+mn-lt"/>
                <a:ea typeface="+mn-ea"/>
                <a:cs typeface="+mn-cs"/>
              </a:rPr>
              <a:t>Yli-Huumo</a:t>
            </a:r>
            <a:r>
              <a:rPr lang="en-US" sz="4800" dirty="0">
                <a:latin typeface="+mn-lt"/>
                <a:ea typeface="+mn-ea"/>
                <a:cs typeface="+mn-cs"/>
              </a:rPr>
              <a:t>, </a:t>
            </a:r>
            <a:r>
              <a:rPr lang="en-US" sz="4800" dirty="0" err="1">
                <a:latin typeface="+mn-lt"/>
                <a:ea typeface="+mn-ea"/>
                <a:cs typeface="+mn-cs"/>
              </a:rPr>
              <a:t>Ko</a:t>
            </a:r>
            <a:r>
              <a:rPr lang="en-US" sz="4800" dirty="0">
                <a:latin typeface="+mn-lt"/>
                <a:ea typeface="+mn-ea"/>
                <a:cs typeface="+mn-cs"/>
              </a:rPr>
              <a:t>, Choi, Park, &amp; </a:t>
            </a:r>
            <a:r>
              <a:rPr lang="en-US" sz="4800" dirty="0" err="1">
                <a:latin typeface="+mn-lt"/>
                <a:ea typeface="+mn-ea"/>
                <a:cs typeface="+mn-cs"/>
              </a:rPr>
              <a:t>Smolander</a:t>
            </a:r>
            <a:r>
              <a:rPr lang="en-US" sz="4800" dirty="0">
                <a:latin typeface="+mn-lt"/>
                <a:ea typeface="+mn-ea"/>
                <a:cs typeface="+mn-cs"/>
              </a:rPr>
              <a:t>, 2016).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E90EA9F6-34FF-415D-9845-EA759291B9BA}"/>
              </a:ext>
            </a:extLst>
          </p:cNvPr>
          <p:cNvSpPr txBox="1">
            <a:spLocks/>
          </p:cNvSpPr>
          <p:nvPr/>
        </p:nvSpPr>
        <p:spPr>
          <a:xfrm>
            <a:off x="1689100" y="8584163"/>
            <a:ext cx="21005800" cy="2263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635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4800" dirty="0">
                <a:latin typeface="+mn-lt"/>
                <a:ea typeface="+mn-ea"/>
                <a:cs typeface="+mn-cs"/>
              </a:rPr>
              <a:t>The </a:t>
            </a:r>
            <a:r>
              <a:rPr lang="en-US" sz="4800" b="1" dirty="0">
                <a:latin typeface="+mn-lt"/>
                <a:ea typeface="+mn-ea"/>
                <a:cs typeface="+mn-cs"/>
              </a:rPr>
              <a:t>usability</a:t>
            </a:r>
            <a:r>
              <a:rPr lang="en-US" sz="4800" dirty="0">
                <a:latin typeface="+mn-lt"/>
                <a:ea typeface="+mn-ea"/>
                <a:cs typeface="+mn-cs"/>
              </a:rPr>
              <a:t> of these platforms is an issue (</a:t>
            </a:r>
            <a:r>
              <a:rPr lang="en-US" sz="4800" dirty="0" err="1">
                <a:latin typeface="+mn-lt"/>
                <a:ea typeface="+mn-ea"/>
                <a:cs typeface="+mn-cs"/>
              </a:rPr>
              <a:t>Lindman</a:t>
            </a:r>
            <a:r>
              <a:rPr lang="en-US" sz="4800" dirty="0">
                <a:latin typeface="+mn-lt"/>
                <a:ea typeface="+mn-ea"/>
                <a:cs typeface="+mn-cs"/>
              </a:rPr>
              <a:t>, Rossi, &amp; </a:t>
            </a:r>
            <a:r>
              <a:rPr lang="en-US" sz="4800" dirty="0" err="1">
                <a:latin typeface="+mn-lt"/>
                <a:ea typeface="+mn-ea"/>
                <a:cs typeface="+mn-cs"/>
              </a:rPr>
              <a:t>Tuunainen</a:t>
            </a:r>
            <a:r>
              <a:rPr lang="en-US" sz="4800" dirty="0"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1B147A04-F395-4869-8572-8536DFFD27A7}"/>
              </a:ext>
            </a:extLst>
          </p:cNvPr>
          <p:cNvSpPr txBox="1">
            <a:spLocks/>
          </p:cNvSpPr>
          <p:nvPr/>
        </p:nvSpPr>
        <p:spPr>
          <a:xfrm>
            <a:off x="1841500" y="2327471"/>
            <a:ext cx="21005800" cy="2421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635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indent="-635000" algn="l" defTabSz="1828800" rtl="0" eaLnBrk="1" latinLnBrk="0" hangingPunct="1">
              <a:lnSpc>
                <a:spcPct val="90000"/>
              </a:lnSpc>
              <a:spcBef>
                <a:spcPts val="5900"/>
              </a:spcBef>
              <a:buSzPct val="75000"/>
              <a:buFont typeface="Arial" panose="020B0604020202020204" pitchFamily="34" charset="0"/>
              <a:buChar char="•"/>
              <a:defRPr sz="5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4800" dirty="0">
                <a:latin typeface="+mn-lt"/>
                <a:ea typeface="+mn-ea"/>
                <a:cs typeface="+mn-cs"/>
              </a:rPr>
              <a:t>Mainly focused on the various technical areas;</a:t>
            </a:r>
          </a:p>
        </p:txBody>
      </p:sp>
    </p:spTree>
    <p:extLst>
      <p:ext uri="{BB962C8B-B14F-4D97-AF65-F5344CB8AC3E}">
        <p14:creationId xmlns:p14="http://schemas.microsoft.com/office/powerpoint/2010/main" val="1552415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C764B8-B2D7-4F77-9D82-9ACD4DFFE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948474"/>
            <a:ext cx="21005800" cy="62888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63650" indent="-857250" defTabSz="914400">
              <a:lnSpc>
                <a:spcPct val="150000"/>
              </a:lnSpc>
            </a:pPr>
            <a:r>
              <a:rPr lang="en-US" sz="6600" dirty="0"/>
              <a:t>Understand the design goals</a:t>
            </a:r>
          </a:p>
          <a:p>
            <a:pPr marL="1263650" indent="-857250" defTabSz="914400">
              <a:lnSpc>
                <a:spcPct val="150000"/>
              </a:lnSpc>
            </a:pPr>
            <a:r>
              <a:rPr lang="en-US" sz="6600" dirty="0"/>
              <a:t>Study the platform structure and the underlying architecture (</a:t>
            </a:r>
            <a:r>
              <a:rPr lang="en-US" sz="6600" dirty="0" err="1"/>
              <a:t>Natoli</a:t>
            </a:r>
            <a:r>
              <a:rPr lang="en-US" sz="6600" dirty="0"/>
              <a:t> &amp; </a:t>
            </a:r>
            <a:r>
              <a:rPr lang="en-US" sz="6600" dirty="0" err="1"/>
              <a:t>Gramoli</a:t>
            </a:r>
            <a:r>
              <a:rPr lang="en-US" sz="6600" dirty="0"/>
              <a:t>, 2016).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B2F2EE1-509D-40B6-A868-E00CC1790364}"/>
              </a:ext>
            </a:extLst>
          </p:cNvPr>
          <p:cNvSpPr txBox="1">
            <a:spLocks/>
          </p:cNvSpPr>
          <p:nvPr/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dirty="0"/>
              <a:t>Current Approaches</a:t>
            </a:r>
          </a:p>
        </p:txBody>
      </p:sp>
    </p:spTree>
    <p:extLst>
      <p:ext uri="{BB962C8B-B14F-4D97-AF65-F5344CB8AC3E}">
        <p14:creationId xmlns:p14="http://schemas.microsoft.com/office/powerpoint/2010/main" val="14429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CC193F-1E92-42C8-9B70-B1F2EAF15500}"/>
              </a:ext>
            </a:extLst>
          </p:cNvPr>
          <p:cNvSpPr txBox="1"/>
          <p:nvPr/>
        </p:nvSpPr>
        <p:spPr>
          <a:xfrm rot="16200000">
            <a:off x="-1071364" y="7372484"/>
            <a:ext cx="8794666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The Components </a:t>
            </a:r>
          </a:p>
        </p:txBody>
      </p:sp>
      <p:sp>
        <p:nvSpPr>
          <p:cNvPr id="7" name="Oval 6"/>
          <p:cNvSpPr/>
          <p:nvPr/>
        </p:nvSpPr>
        <p:spPr>
          <a:xfrm>
            <a:off x="11852760" y="4849118"/>
            <a:ext cx="4316633" cy="5864684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12865" y="1402922"/>
            <a:ext cx="3657600" cy="2286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36476" y="2210063"/>
            <a:ext cx="62484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Applications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7919795" y="11880715"/>
            <a:ext cx="2743200" cy="1371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317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324756" y="12185872"/>
            <a:ext cx="4038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err="1"/>
              <a:t>PoW</a:t>
            </a:r>
            <a:r>
              <a:rPr lang="en-US" sz="4000" dirty="0"/>
              <a:t>/</a:t>
            </a:r>
            <a:r>
              <a:rPr lang="en-US" sz="4000" dirty="0" err="1"/>
              <a:t>PoS</a:t>
            </a:r>
            <a:endParaRPr lang="en-US" sz="4000" dirty="0"/>
          </a:p>
        </p:txBody>
      </p:sp>
      <p:cxnSp>
        <p:nvCxnSpPr>
          <p:cNvPr id="38" name="Straight Arrow Connector 37"/>
          <p:cNvCxnSpPr>
            <a:cxnSpLocks/>
            <a:stCxn id="77" idx="4"/>
            <a:endCxn id="17" idx="0"/>
          </p:cNvCxnSpPr>
          <p:nvPr/>
        </p:nvCxnSpPr>
        <p:spPr>
          <a:xfrm>
            <a:off x="18024352" y="10746012"/>
            <a:ext cx="1267043" cy="1134703"/>
          </a:xfrm>
          <a:prstGeom prst="straightConnector1">
            <a:avLst/>
          </a:prstGeom>
          <a:ln w="698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/>
          <p:cNvCxnSpPr>
            <a:cxnSpLocks/>
            <a:stCxn id="7" idx="4"/>
            <a:endCxn id="75" idx="0"/>
          </p:cNvCxnSpPr>
          <p:nvPr/>
        </p:nvCxnSpPr>
        <p:spPr>
          <a:xfrm rot="5400000">
            <a:off x="13350442" y="11220079"/>
            <a:ext cx="1166913" cy="154358"/>
          </a:xfrm>
          <a:prstGeom prst="curvedConnector3">
            <a:avLst>
              <a:gd name="adj1" fmla="val 50000"/>
            </a:avLst>
          </a:prstGeom>
          <a:ln w="698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/>
          <p:cNvCxnSpPr>
            <a:cxnSpLocks/>
          </p:cNvCxnSpPr>
          <p:nvPr/>
        </p:nvCxnSpPr>
        <p:spPr>
          <a:xfrm rot="5400000">
            <a:off x="7379240" y="11109905"/>
            <a:ext cx="922095" cy="318713"/>
          </a:xfrm>
          <a:prstGeom prst="curvedConnector3">
            <a:avLst>
              <a:gd name="adj1" fmla="val 50000"/>
            </a:avLst>
          </a:prstGeom>
          <a:ln w="698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881608" y="11880716"/>
            <a:ext cx="2977057" cy="1371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2308722" y="12163565"/>
            <a:ext cx="4038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Security</a:t>
            </a:r>
          </a:p>
        </p:txBody>
      </p:sp>
      <p:cxnSp>
        <p:nvCxnSpPr>
          <p:cNvPr id="56" name="Connector: Curved 55"/>
          <p:cNvCxnSpPr>
            <a:cxnSpLocks/>
            <a:endCxn id="53" idx="0"/>
          </p:cNvCxnSpPr>
          <p:nvPr/>
        </p:nvCxnSpPr>
        <p:spPr>
          <a:xfrm rot="5400000">
            <a:off x="4317592" y="11146870"/>
            <a:ext cx="786391" cy="681300"/>
          </a:xfrm>
          <a:prstGeom prst="curvedConnector3">
            <a:avLst>
              <a:gd name="adj1" fmla="val 50000"/>
            </a:avLst>
          </a:prstGeom>
          <a:ln w="698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8838C456-5F80-40A7-8B64-6A9707A687D1}"/>
              </a:ext>
            </a:extLst>
          </p:cNvPr>
          <p:cNvSpPr/>
          <p:nvPr/>
        </p:nvSpPr>
        <p:spPr>
          <a:xfrm>
            <a:off x="12250393" y="1419743"/>
            <a:ext cx="3657600" cy="2286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DD4A5E1-69FF-4045-B1AC-A8567FEE2DDA}"/>
              </a:ext>
            </a:extLst>
          </p:cNvPr>
          <p:cNvSpPr txBox="1"/>
          <p:nvPr/>
        </p:nvSpPr>
        <p:spPr>
          <a:xfrm>
            <a:off x="11000471" y="2168822"/>
            <a:ext cx="62484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Business logics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5B9FF9E7-6B72-4FAE-95BA-2AA215FE1BAE}"/>
              </a:ext>
            </a:extLst>
          </p:cNvPr>
          <p:cNvSpPr/>
          <p:nvPr/>
        </p:nvSpPr>
        <p:spPr>
          <a:xfrm>
            <a:off x="16357759" y="1434409"/>
            <a:ext cx="3657600" cy="2286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03E21A7-AA19-4D2A-8438-26DD57F88641}"/>
              </a:ext>
            </a:extLst>
          </p:cNvPr>
          <p:cNvSpPr txBox="1"/>
          <p:nvPr/>
        </p:nvSpPr>
        <p:spPr>
          <a:xfrm>
            <a:off x="15132100" y="2271032"/>
            <a:ext cx="62484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API &amp; Interfaces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D164C2A7-D97E-402D-8AE5-532E99BBCF67}"/>
              </a:ext>
            </a:extLst>
          </p:cNvPr>
          <p:cNvSpPr/>
          <p:nvPr/>
        </p:nvSpPr>
        <p:spPr>
          <a:xfrm>
            <a:off x="20196653" y="10687679"/>
            <a:ext cx="3180625" cy="162160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1CBC837-5F91-4CDD-A26B-8CE1A65DC48C}"/>
              </a:ext>
            </a:extLst>
          </p:cNvPr>
          <p:cNvSpPr txBox="1"/>
          <p:nvPr/>
        </p:nvSpPr>
        <p:spPr>
          <a:xfrm>
            <a:off x="19781559" y="11071174"/>
            <a:ext cx="4038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Incentives</a:t>
            </a:r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xmlns="" id="{AB121388-227D-407E-BFFE-55302046DAAE}"/>
              </a:ext>
            </a:extLst>
          </p:cNvPr>
          <p:cNvCxnSpPr>
            <a:cxnSpLocks/>
            <a:stCxn id="77" idx="5"/>
            <a:endCxn id="65" idx="0"/>
          </p:cNvCxnSpPr>
          <p:nvPr/>
        </p:nvCxnSpPr>
        <p:spPr>
          <a:xfrm rot="16200000" flipH="1">
            <a:off x="20169462" y="9070175"/>
            <a:ext cx="800530" cy="2434478"/>
          </a:xfrm>
          <a:prstGeom prst="curvedConnector5">
            <a:avLst>
              <a:gd name="adj1" fmla="val 28556"/>
              <a:gd name="adj2" fmla="val 28636"/>
              <a:gd name="adj3" fmla="val 71444"/>
            </a:avLst>
          </a:prstGeom>
          <a:ln w="698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A1C45D55-A9AA-463A-9374-6001C55D6CA1}"/>
              </a:ext>
            </a:extLst>
          </p:cNvPr>
          <p:cNvSpPr/>
          <p:nvPr/>
        </p:nvSpPr>
        <p:spPr>
          <a:xfrm>
            <a:off x="12485119" y="11880715"/>
            <a:ext cx="2743200" cy="1371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0898761D-CC9E-4BC7-86CC-3E6418F20611}"/>
              </a:ext>
            </a:extLst>
          </p:cNvPr>
          <p:cNvSpPr/>
          <p:nvPr/>
        </p:nvSpPr>
        <p:spPr>
          <a:xfrm>
            <a:off x="9867838" y="11914913"/>
            <a:ext cx="2743200" cy="1371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D08183E-05B6-454C-A5FD-97ACCD122880}"/>
              </a:ext>
            </a:extLst>
          </p:cNvPr>
          <p:cNvSpPr txBox="1"/>
          <p:nvPr/>
        </p:nvSpPr>
        <p:spPr>
          <a:xfrm>
            <a:off x="9228481" y="12084011"/>
            <a:ext cx="40386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Scalability</a:t>
            </a:r>
            <a:r>
              <a:rPr lang="en-US" sz="5400" dirty="0"/>
              <a:t> </a:t>
            </a:r>
          </a:p>
        </p:txBody>
      </p:sp>
      <p:cxnSp>
        <p:nvCxnSpPr>
          <p:cNvPr id="72" name="Connector: Curved 71">
            <a:extLst>
              <a:ext uri="{FF2B5EF4-FFF2-40B4-BE49-F238E27FC236}">
                <a16:creationId xmlns:a16="http://schemas.microsoft.com/office/drawing/2014/main" xmlns="" id="{6E1931AA-D851-4E13-BE30-2D5E4D4281F3}"/>
              </a:ext>
            </a:extLst>
          </p:cNvPr>
          <p:cNvCxnSpPr>
            <a:cxnSpLocks/>
            <a:stCxn id="7" idx="4"/>
            <a:endCxn id="71" idx="0"/>
          </p:cNvCxnSpPr>
          <p:nvPr/>
        </p:nvCxnSpPr>
        <p:spPr>
          <a:xfrm rot="5400000">
            <a:off x="12024703" y="9928538"/>
            <a:ext cx="1201111" cy="2771639"/>
          </a:xfrm>
          <a:prstGeom prst="curvedConnector3">
            <a:avLst>
              <a:gd name="adj1" fmla="val 50000"/>
            </a:avLst>
          </a:prstGeom>
          <a:ln w="698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793800" y="12054680"/>
            <a:ext cx="40386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Speed</a:t>
            </a:r>
            <a:r>
              <a:rPr lang="en-US" sz="5400" dirty="0"/>
              <a:t> 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2A7D9350-D640-4AE7-83A2-70200C0911CB}"/>
              </a:ext>
            </a:extLst>
          </p:cNvPr>
          <p:cNvSpPr/>
          <p:nvPr/>
        </p:nvSpPr>
        <p:spPr>
          <a:xfrm>
            <a:off x="6264795" y="11918052"/>
            <a:ext cx="2743200" cy="1371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976594" y="12265191"/>
            <a:ext cx="319306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Privacy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6203D0D-4F68-454D-8ADA-6379BFAED2F1}"/>
              </a:ext>
            </a:extLst>
          </p:cNvPr>
          <p:cNvSpPr/>
          <p:nvPr/>
        </p:nvSpPr>
        <p:spPr>
          <a:xfrm>
            <a:off x="4053747" y="4470107"/>
            <a:ext cx="16183034" cy="6735942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6E0156B0-B0D5-49D5-B1FA-BE04C834694D}"/>
              </a:ext>
            </a:extLst>
          </p:cNvPr>
          <p:cNvSpPr/>
          <p:nvPr/>
        </p:nvSpPr>
        <p:spPr>
          <a:xfrm>
            <a:off x="4075045" y="1207515"/>
            <a:ext cx="16183035" cy="2768336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AF9FF5F-B2A8-437E-900C-E2CCE42C126A}"/>
              </a:ext>
            </a:extLst>
          </p:cNvPr>
          <p:cNvSpPr/>
          <p:nvPr/>
        </p:nvSpPr>
        <p:spPr>
          <a:xfrm>
            <a:off x="4175337" y="1388301"/>
            <a:ext cx="3657600" cy="2286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7F7E96-8321-4FBF-A5F5-03F304C63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551" y="5542708"/>
            <a:ext cx="6817314" cy="398706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9ADDCA7-8469-49D4-B58D-93DAF5A4F231}"/>
              </a:ext>
            </a:extLst>
          </p:cNvPr>
          <p:cNvSpPr txBox="1"/>
          <p:nvPr/>
        </p:nvSpPr>
        <p:spPr>
          <a:xfrm>
            <a:off x="2878156" y="2166222"/>
            <a:ext cx="62484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err="1"/>
              <a:t>IoT</a:t>
            </a:r>
            <a:r>
              <a:rPr lang="en-US" sz="4000" dirty="0"/>
              <a:t> devices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08655B5-230C-4B09-B36C-AEBEB1B847F9}"/>
              </a:ext>
            </a:extLst>
          </p:cNvPr>
          <p:cNvSpPr/>
          <p:nvPr/>
        </p:nvSpPr>
        <p:spPr>
          <a:xfrm>
            <a:off x="4358585" y="4755118"/>
            <a:ext cx="7528740" cy="61538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A997A47-110E-46FC-9CDB-A00D0A475EE4}"/>
              </a:ext>
            </a:extLst>
          </p:cNvPr>
          <p:cNvSpPr txBox="1"/>
          <p:nvPr/>
        </p:nvSpPr>
        <p:spPr>
          <a:xfrm>
            <a:off x="5260585" y="4957255"/>
            <a:ext cx="607095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Network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10F05AD-8123-4AE5-88F5-8546400D0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301" y="6331243"/>
            <a:ext cx="2211255" cy="266355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AFA1731-AD72-4B85-B95E-4A27F9C8DABD}"/>
              </a:ext>
            </a:extLst>
          </p:cNvPr>
          <p:cNvSpPr txBox="1"/>
          <p:nvPr/>
        </p:nvSpPr>
        <p:spPr>
          <a:xfrm>
            <a:off x="11479429" y="5454981"/>
            <a:ext cx="470015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Ledger</a:t>
            </a:r>
          </a:p>
          <a:p>
            <a:pPr algn="ctr"/>
            <a:r>
              <a:rPr lang="en-US" sz="40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8136" y="9732586"/>
            <a:ext cx="80171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Public or Private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7DB9DD8-F3EF-448F-A3BA-56DC20FDDAAB}"/>
              </a:ext>
            </a:extLst>
          </p:cNvPr>
          <p:cNvSpPr txBox="1"/>
          <p:nvPr/>
        </p:nvSpPr>
        <p:spPr>
          <a:xfrm>
            <a:off x="11633687" y="9319849"/>
            <a:ext cx="470015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Validators</a:t>
            </a:r>
          </a:p>
          <a:p>
            <a:pPr algn="ctr"/>
            <a:r>
              <a:rPr lang="en-US" sz="4000" dirty="0"/>
              <a:t>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701D2C95-F1DF-4E51-8148-7DCD309C3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4899" y="5985773"/>
            <a:ext cx="3665762" cy="3692519"/>
          </a:xfrm>
          <a:prstGeom prst="rect">
            <a:avLst/>
          </a:pr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xmlns="" id="{7F334003-9934-4CEA-B0E2-4591DC5A8D6F}"/>
              </a:ext>
            </a:extLst>
          </p:cNvPr>
          <p:cNvSpPr/>
          <p:nvPr/>
        </p:nvSpPr>
        <p:spPr>
          <a:xfrm>
            <a:off x="16146084" y="4881328"/>
            <a:ext cx="3756536" cy="5864684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942061" y="5506110"/>
            <a:ext cx="4038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Consensus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2B24C96A-5946-4E4F-BA7F-17CFC9DA319C}"/>
              </a:ext>
            </a:extLst>
          </p:cNvPr>
          <p:cNvSpPr/>
          <p:nvPr/>
        </p:nvSpPr>
        <p:spPr>
          <a:xfrm>
            <a:off x="14954545" y="11961253"/>
            <a:ext cx="2743200" cy="1371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0745E49D-36E9-498D-8D60-BA1D895F494D}"/>
              </a:ext>
            </a:extLst>
          </p:cNvPr>
          <p:cNvSpPr txBox="1"/>
          <p:nvPr/>
        </p:nvSpPr>
        <p:spPr>
          <a:xfrm>
            <a:off x="14388282" y="12265191"/>
            <a:ext cx="4038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Block Size</a:t>
            </a:r>
          </a:p>
        </p:txBody>
      </p:sp>
      <p:cxnSp>
        <p:nvCxnSpPr>
          <p:cNvPr id="103" name="Connector: Curved 102">
            <a:extLst>
              <a:ext uri="{FF2B5EF4-FFF2-40B4-BE49-F238E27FC236}">
                <a16:creationId xmlns:a16="http://schemas.microsoft.com/office/drawing/2014/main" xmlns="" id="{D50F2624-CA24-4E9A-B988-B430A8C40C93}"/>
              </a:ext>
            </a:extLst>
          </p:cNvPr>
          <p:cNvCxnSpPr>
            <a:cxnSpLocks/>
            <a:stCxn id="69" idx="2"/>
            <a:endCxn id="101" idx="0"/>
          </p:cNvCxnSpPr>
          <p:nvPr/>
        </p:nvCxnSpPr>
        <p:spPr>
          <a:xfrm rot="16200000" flipH="1">
            <a:off x="14629272" y="10264380"/>
            <a:ext cx="1176524" cy="2217221"/>
          </a:xfrm>
          <a:prstGeom prst="curvedConnector3">
            <a:avLst>
              <a:gd name="adj1" fmla="val 50000"/>
            </a:avLst>
          </a:prstGeom>
          <a:ln w="698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itle 1">
            <a:extLst>
              <a:ext uri="{FF2B5EF4-FFF2-40B4-BE49-F238E27FC236}">
                <a16:creationId xmlns:a16="http://schemas.microsoft.com/office/drawing/2014/main" xmlns="" id="{3B2E4AAD-D424-4130-B329-1945530A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315849" y="6070855"/>
            <a:ext cx="12076920" cy="2286000"/>
          </a:xfrm>
        </p:spPr>
        <p:txBody>
          <a:bodyPr>
            <a:normAutofit/>
          </a:bodyPr>
          <a:lstStyle/>
          <a:p>
            <a:r>
              <a:rPr lang="en-US" dirty="0"/>
              <a:t> technology model</a:t>
            </a:r>
          </a:p>
        </p:txBody>
      </p:sp>
    </p:spTree>
    <p:extLst>
      <p:ext uri="{BB962C8B-B14F-4D97-AF65-F5344CB8AC3E}">
        <p14:creationId xmlns:p14="http://schemas.microsoft.com/office/powerpoint/2010/main" val="16884930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815962"/>
              </p:ext>
            </p:extLst>
          </p:nvPr>
        </p:nvGraphicFramePr>
        <p:xfrm>
          <a:off x="2754465" y="4250380"/>
          <a:ext cx="17017874" cy="74503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90932">
                  <a:extLst>
                    <a:ext uri="{9D8B030D-6E8A-4147-A177-3AD203B41FA5}">
                      <a16:colId xmlns:a16="http://schemas.microsoft.com/office/drawing/2014/main" xmlns="" val="1753954416"/>
                    </a:ext>
                  </a:extLst>
                </a:gridCol>
                <a:gridCol w="3685070">
                  <a:extLst>
                    <a:ext uri="{9D8B030D-6E8A-4147-A177-3AD203B41FA5}">
                      <a16:colId xmlns:a16="http://schemas.microsoft.com/office/drawing/2014/main" xmlns="" val="254956740"/>
                    </a:ext>
                  </a:extLst>
                </a:gridCol>
                <a:gridCol w="5170936">
                  <a:extLst>
                    <a:ext uri="{9D8B030D-6E8A-4147-A177-3AD203B41FA5}">
                      <a16:colId xmlns:a16="http://schemas.microsoft.com/office/drawing/2014/main" xmlns="" val="4111654765"/>
                    </a:ext>
                  </a:extLst>
                </a:gridCol>
                <a:gridCol w="5170936">
                  <a:extLst>
                    <a:ext uri="{9D8B030D-6E8A-4147-A177-3AD203B41FA5}">
                      <a16:colId xmlns:a16="http://schemas.microsoft.com/office/drawing/2014/main" xmlns="" val="803871015"/>
                    </a:ext>
                  </a:extLst>
                </a:gridCol>
              </a:tblGrid>
              <a:tr h="1034644">
                <a:tc>
                  <a:txBody>
                    <a:bodyPr/>
                    <a:lstStyle/>
                    <a:p>
                      <a:pPr marL="0" marR="0"/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b="1" dirty="0">
                          <a:effectLst/>
                        </a:rPr>
                        <a:t>Public</a:t>
                      </a:r>
                      <a:endParaRPr lang="en-US" sz="4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b="1" dirty="0">
                          <a:effectLst/>
                        </a:rPr>
                        <a:t>Private</a:t>
                      </a:r>
                      <a:endParaRPr lang="en-US" sz="4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Hybrid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5996856"/>
                  </a:ext>
                </a:extLst>
              </a:tr>
              <a:tr h="777775">
                <a:tc>
                  <a:txBody>
                    <a:bodyPr/>
                    <a:lstStyle/>
                    <a:p>
                      <a:pPr marL="0" marR="0"/>
                      <a:r>
                        <a:rPr lang="en-US" sz="4000" dirty="0">
                          <a:effectLst/>
                        </a:rPr>
                        <a:t>Permission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open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Permissioned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Permissioned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5951874"/>
                  </a:ext>
                </a:extLst>
              </a:tr>
              <a:tr h="971322">
                <a:tc>
                  <a:txBody>
                    <a:bodyPr/>
                    <a:lstStyle/>
                    <a:p>
                      <a:pPr marL="0" marR="0"/>
                      <a:r>
                        <a:rPr lang="en-US" sz="4000" dirty="0">
                          <a:effectLst/>
                        </a:rPr>
                        <a:t>Speed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Slow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fast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fast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9181847"/>
                  </a:ext>
                </a:extLst>
              </a:tr>
              <a:tr h="2333326">
                <a:tc>
                  <a:txBody>
                    <a:bodyPr/>
                    <a:lstStyle/>
                    <a:p>
                      <a:pPr marL="0" marR="0"/>
                      <a:r>
                        <a:rPr lang="en-US" sz="4000" dirty="0">
                          <a:effectLst/>
                        </a:rPr>
                        <a:t>Consensus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Proof-of-work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proof-of-stake/ Pre-approved participations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Pre-approved participations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9025240"/>
                  </a:ext>
                </a:extLst>
              </a:tr>
              <a:tr h="777775">
                <a:tc>
                  <a:txBody>
                    <a:bodyPr/>
                    <a:lstStyle/>
                    <a:p>
                      <a:pPr marL="0" marR="0"/>
                      <a:r>
                        <a:rPr lang="en-US" sz="4000" dirty="0">
                          <a:effectLst/>
                        </a:rPr>
                        <a:t>Identity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Not known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known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known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8395622"/>
                  </a:ext>
                </a:extLst>
              </a:tr>
              <a:tr h="777775">
                <a:tc>
                  <a:txBody>
                    <a:bodyPr/>
                    <a:lstStyle/>
                    <a:p>
                      <a:pPr marL="0" marR="0"/>
                      <a:r>
                        <a:rPr lang="en-US" sz="4000" dirty="0">
                          <a:effectLst/>
                        </a:rPr>
                        <a:t>Trust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Trustless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trusted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trusted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2470574"/>
                  </a:ext>
                </a:extLst>
              </a:tr>
              <a:tr h="777775">
                <a:tc>
                  <a:txBody>
                    <a:bodyPr/>
                    <a:lstStyle/>
                    <a:p>
                      <a:pPr marL="0" marR="0"/>
                      <a:r>
                        <a:rPr lang="en-US" sz="4000" dirty="0">
                          <a:effectLst/>
                        </a:rPr>
                        <a:t>decentralised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Fully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</a:rPr>
                        <a:t>no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Partly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296393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354D6A44-AD1B-4819-901E-948CED08279D}"/>
              </a:ext>
            </a:extLst>
          </p:cNvPr>
          <p:cNvSpPr txBox="1">
            <a:spLocks/>
          </p:cNvSpPr>
          <p:nvPr/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dirty="0"/>
              <a:t>Current approaches</a:t>
            </a:r>
          </a:p>
        </p:txBody>
      </p:sp>
    </p:spTree>
    <p:extLst>
      <p:ext uri="{BB962C8B-B14F-4D97-AF65-F5344CB8AC3E}">
        <p14:creationId xmlns:p14="http://schemas.microsoft.com/office/powerpoint/2010/main" val="31211213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4CA1AD0-D84D-46A1-ABD6-554A02150A37}"/>
              </a:ext>
            </a:extLst>
          </p:cNvPr>
          <p:cNvSpPr txBox="1">
            <a:spLocks/>
          </p:cNvSpPr>
          <p:nvPr/>
        </p:nvSpPr>
        <p:spPr>
          <a:xfrm>
            <a:off x="1193800" y="3545244"/>
            <a:ext cx="19909589" cy="6819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600" dirty="0"/>
              <a:t>The Consensus mechanisms</a:t>
            </a:r>
          </a:p>
          <a:p>
            <a:pPr algn="l"/>
            <a:r>
              <a:rPr lang="en-US" sz="9600" dirty="0"/>
              <a:t>	</a:t>
            </a:r>
            <a:r>
              <a:rPr lang="en-US" sz="6600" dirty="0"/>
              <a:t>Proof-of-work</a:t>
            </a:r>
          </a:p>
          <a:p>
            <a:pPr algn="l"/>
            <a:r>
              <a:rPr lang="en-US" sz="9600" dirty="0"/>
              <a:t>	</a:t>
            </a:r>
            <a:r>
              <a:rPr lang="en-US" sz="6600" dirty="0"/>
              <a:t>Proof</a:t>
            </a:r>
            <a:r>
              <a:rPr lang="en-US" sz="9600" dirty="0"/>
              <a:t> </a:t>
            </a:r>
            <a:r>
              <a:rPr lang="en-US" sz="6600" dirty="0"/>
              <a:t>of</a:t>
            </a:r>
            <a:r>
              <a:rPr lang="en-US" sz="9600" dirty="0"/>
              <a:t> </a:t>
            </a:r>
            <a:r>
              <a:rPr lang="en-US" sz="6600" dirty="0"/>
              <a:t>Stake</a:t>
            </a: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600" dirty="0"/>
              <a:t> Usability and Scalability of the platform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979FD0B-50AB-4BC7-871F-B95424F473C4}"/>
              </a:ext>
            </a:extLst>
          </p:cNvPr>
          <p:cNvSpPr txBox="1">
            <a:spLocks/>
          </p:cNvSpPr>
          <p:nvPr/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dirty="0"/>
              <a:t>Current approaches</a:t>
            </a:r>
          </a:p>
        </p:txBody>
      </p:sp>
    </p:spTree>
    <p:extLst>
      <p:ext uri="{BB962C8B-B14F-4D97-AF65-F5344CB8AC3E}">
        <p14:creationId xmlns:p14="http://schemas.microsoft.com/office/powerpoint/2010/main" val="6876004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EDE36-BFB7-45AB-B12F-359BD5DA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dirty="0"/>
              <a:t>Our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A7A001-80BB-473F-8F13-DB697CCC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3336212"/>
            <a:ext cx="21005800" cy="899885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06400" indent="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5000" dirty="0"/>
              <a:t>Identifies and describes, </a:t>
            </a:r>
          </a:p>
          <a:p>
            <a:pPr marL="406400" indent="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5000" dirty="0"/>
              <a:t>the challenges that are considered when </a:t>
            </a:r>
          </a:p>
          <a:p>
            <a:pPr marL="406400" indent="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5000" b="1" dirty="0"/>
              <a:t>designing a platform </a:t>
            </a:r>
            <a:r>
              <a:rPr lang="en-US" sz="5000" dirty="0"/>
              <a:t>and to ensure </a:t>
            </a:r>
            <a:r>
              <a:rPr lang="en-US" sz="5000" b="1" dirty="0"/>
              <a:t>security</a:t>
            </a:r>
            <a:r>
              <a:rPr lang="en-US" sz="5000" dirty="0"/>
              <a:t>, </a:t>
            </a:r>
            <a:r>
              <a:rPr lang="en-US" sz="5000" b="1" dirty="0"/>
              <a:t>reliability</a:t>
            </a:r>
            <a:r>
              <a:rPr lang="en-US" sz="5000" dirty="0"/>
              <a:t> and </a:t>
            </a:r>
            <a:r>
              <a:rPr lang="en-US" sz="5000" b="1" dirty="0"/>
              <a:t>usability</a:t>
            </a:r>
            <a:r>
              <a:rPr lang="en-US" sz="5000" dirty="0"/>
              <a:t>.</a:t>
            </a:r>
          </a:p>
          <a:p>
            <a:pPr marL="406400" indent="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5000" dirty="0"/>
          </a:p>
          <a:p>
            <a:pPr marL="406400" indent="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5000" dirty="0"/>
              <a:t>We aim to investigate</a:t>
            </a:r>
          </a:p>
          <a:p>
            <a:pPr marL="1727200" lvl="1" indent="-6858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000" dirty="0"/>
              <a:t>Interoperability between different platforms</a:t>
            </a:r>
          </a:p>
          <a:p>
            <a:pPr marL="1727200" lvl="1" indent="-6858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000" dirty="0"/>
              <a:t>integration with existing systems (e.g. </a:t>
            </a:r>
            <a:r>
              <a:rPr lang="en-US" sz="5000" dirty="0" err="1"/>
              <a:t>IoT</a:t>
            </a:r>
            <a:r>
              <a:rPr lang="en-US" sz="5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51492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4551E-10C0-4F1E-9436-ABAB48AC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References</a:t>
            </a:r>
            <a:r>
              <a:rPr lang="en-US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ED2077-16E9-4400-94CF-74EAAE47A7AE}"/>
              </a:ext>
            </a:extLst>
          </p:cNvPr>
          <p:cNvSpPr txBox="1"/>
          <p:nvPr/>
        </p:nvSpPr>
        <p:spPr>
          <a:xfrm>
            <a:off x="1295400" y="2641600"/>
            <a:ext cx="219710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4000" dirty="0" err="1"/>
              <a:t>Dinh</a:t>
            </a:r>
            <a:r>
              <a:rPr lang="en-US" sz="4000" dirty="0"/>
              <a:t>, T. T. A., Wang, J., Chen, G., Liu, R., </a:t>
            </a:r>
            <a:r>
              <a:rPr lang="en-US" sz="4000" dirty="0" err="1"/>
              <a:t>Ooi</a:t>
            </a:r>
            <a:r>
              <a:rPr lang="en-US" sz="4000" dirty="0"/>
              <a:t>, B. C., &amp; Tan, K.-L. (2017). BLOCKBENCH: A 	Framework for 	Analyzing Private Blockchains. </a:t>
            </a:r>
            <a:r>
              <a:rPr lang="en-US" sz="4000" dirty="0" err="1"/>
              <a:t>doi</a:t>
            </a:r>
            <a:r>
              <a:rPr lang="en-US" sz="4000" dirty="0"/>
              <a:t>: arXiv:1703.04057</a:t>
            </a:r>
          </a:p>
          <a:p>
            <a:pPr marL="457200"/>
            <a:r>
              <a:rPr lang="en-US" sz="4000" dirty="0"/>
              <a:t> </a:t>
            </a:r>
          </a:p>
          <a:p>
            <a:pPr marL="457200"/>
            <a:r>
              <a:rPr lang="en-US" sz="4000" dirty="0" err="1"/>
              <a:t>Lindman</a:t>
            </a:r>
            <a:r>
              <a:rPr lang="en-US" sz="4000" dirty="0"/>
              <a:t>, J., Rossi, M., &amp; </a:t>
            </a:r>
            <a:r>
              <a:rPr lang="en-US" sz="4000" dirty="0" err="1"/>
              <a:t>Tuunainen</a:t>
            </a:r>
            <a:r>
              <a:rPr lang="en-US" sz="4000" dirty="0"/>
              <a:t>, V. (2017). </a:t>
            </a:r>
            <a:r>
              <a:rPr lang="en-US" sz="4000" i="1" dirty="0"/>
              <a:t>Opportunities and risks of Blockchain 					Technologies in payments – a research agenda</a:t>
            </a:r>
            <a:r>
              <a:rPr lang="en-US" sz="4000" dirty="0"/>
              <a:t>.</a:t>
            </a:r>
          </a:p>
          <a:p>
            <a:pPr marL="457200"/>
            <a:endParaRPr lang="en-US" sz="4000" dirty="0"/>
          </a:p>
          <a:p>
            <a:pPr marL="457200"/>
            <a:r>
              <a:rPr lang="en-US" sz="4000" dirty="0" err="1"/>
              <a:t>Natoli</a:t>
            </a:r>
            <a:r>
              <a:rPr lang="en-US" sz="4000" dirty="0"/>
              <a:t>, C., &amp; </a:t>
            </a:r>
            <a:r>
              <a:rPr lang="en-US" sz="4000" dirty="0" err="1"/>
              <a:t>Gramoli</a:t>
            </a:r>
            <a:r>
              <a:rPr lang="en-US" sz="4000" dirty="0"/>
              <a:t>, V. (2016, Oct. 31 2016-Nov. 2 2016). </a:t>
            </a:r>
            <a:r>
              <a:rPr lang="en-US" sz="4000" i="1" dirty="0"/>
              <a:t>The Blockchain Anomaly.</a:t>
            </a:r>
            <a:r>
              <a:rPr lang="en-US" sz="4000" dirty="0"/>
              <a:t> Paper presented at 	the 2016 IEEE 15th International Symposium on Network Computing and Applications (NCA).</a:t>
            </a:r>
          </a:p>
          <a:p>
            <a:pPr marL="457200"/>
            <a:endParaRPr lang="en-US" sz="4000" dirty="0"/>
          </a:p>
          <a:p>
            <a:pPr marL="457200"/>
            <a:r>
              <a:rPr lang="en-US" sz="4000" dirty="0"/>
              <a:t>Xu, X., </a:t>
            </a:r>
            <a:r>
              <a:rPr lang="en-US" sz="4000" dirty="0" err="1"/>
              <a:t>Pautasso</a:t>
            </a:r>
            <a:r>
              <a:rPr lang="en-US" sz="4000" dirty="0"/>
              <a:t>, C., Zhu, L., </a:t>
            </a:r>
            <a:r>
              <a:rPr lang="en-US" sz="4000" dirty="0" err="1"/>
              <a:t>Gramoli</a:t>
            </a:r>
            <a:r>
              <a:rPr lang="en-US" sz="4000" dirty="0"/>
              <a:t>, V., </a:t>
            </a:r>
            <a:r>
              <a:rPr lang="en-US" sz="4000" dirty="0" err="1"/>
              <a:t>Ponomarev</a:t>
            </a:r>
            <a:r>
              <a:rPr lang="en-US" sz="4000" dirty="0"/>
              <a:t>, A., Tran, A. B., &amp; Chen, S. (2016). </a:t>
            </a:r>
            <a:r>
              <a:rPr lang="en-US" sz="4000" i="1" dirty="0"/>
              <a:t>The 	Blockchain as a Software Connector</a:t>
            </a:r>
            <a:r>
              <a:rPr lang="en-US" sz="4000" dirty="0"/>
              <a:t>.</a:t>
            </a:r>
          </a:p>
          <a:p>
            <a:pPr marL="457200"/>
            <a:endParaRPr lang="en-US" sz="4000" dirty="0"/>
          </a:p>
          <a:p>
            <a:pPr marL="457200"/>
            <a:r>
              <a:rPr lang="en-US" sz="4000" dirty="0" err="1"/>
              <a:t>Yli-Huumo</a:t>
            </a:r>
            <a:r>
              <a:rPr lang="en-US" sz="4000" dirty="0"/>
              <a:t>, J., </a:t>
            </a:r>
            <a:r>
              <a:rPr lang="en-US" sz="4000" dirty="0" err="1"/>
              <a:t>Ko</a:t>
            </a:r>
            <a:r>
              <a:rPr lang="en-US" sz="4000" dirty="0"/>
              <a:t>, D., Choi, S., Park, S., &amp; </a:t>
            </a:r>
            <a:r>
              <a:rPr lang="en-US" sz="4000" dirty="0" err="1"/>
              <a:t>Smolander</a:t>
            </a:r>
            <a:r>
              <a:rPr lang="en-US" sz="4000" dirty="0"/>
              <a:t>, K. (2016). Where Is Current Research on Blockchain 	Technology?—A Systematic Review. </a:t>
            </a:r>
            <a:r>
              <a:rPr lang="en-US" sz="4000" i="1" dirty="0"/>
              <a:t>PLOS ONE, 11</a:t>
            </a:r>
            <a:r>
              <a:rPr lang="en-US" sz="4000" dirty="0"/>
              <a:t>(10), e0163477. doi:10.1371/journal.pone.0163477</a:t>
            </a:r>
          </a:p>
          <a:p>
            <a:pPr marL="457200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700431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CD622-A45F-4C0D-B708-CD714EAF9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1" y="709201"/>
            <a:ext cx="13957074" cy="7848600"/>
          </a:xfrm>
          <a:prstGeom prst="rect">
            <a:avLst/>
          </a:prstGeom>
        </p:spPr>
      </p:pic>
      <p:pic>
        <p:nvPicPr>
          <p:cNvPr id="6" name="Picture 5" descr="A picture containing text, electronics&#10;&#10;Description generated with high confidence">
            <a:extLst>
              <a:ext uri="{FF2B5EF4-FFF2-40B4-BE49-F238E27FC236}">
                <a16:creationId xmlns:a16="http://schemas.microsoft.com/office/drawing/2014/main" xmlns="" id="{E8F2EC85-93C3-40DB-979B-39E7762E5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6" y="7114011"/>
            <a:ext cx="11420482" cy="6422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B0A471-4E2C-4C22-A9DF-F74659157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883" y="7097288"/>
            <a:ext cx="11446933" cy="643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B8AE90-B1F7-43AF-8407-B02E3749A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25" y="2995612"/>
            <a:ext cx="13696950" cy="77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2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100" y="1739900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en-US" sz="16100" dirty="0">
                <a:solidFill>
                  <a:schemeClr val="bg1"/>
                </a:solidFill>
              </a:rPr>
              <a:t>Thanks..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00912" y="9572356"/>
            <a:ext cx="9782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Thanks to Muthu and KB.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CDBE34-BE98-4BE4-AEE5-CE196FE2B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65" y="4665306"/>
            <a:ext cx="20988932" cy="63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82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7874" y="1613499"/>
            <a:ext cx="19008826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Blockchain Platforms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Platform Design Challenges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Blockchain Components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Current Research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Research Proposal 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262724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BlissPro-Light"/>
            </a:endParaRPr>
          </a:p>
        </p:txBody>
      </p:sp>
      <p:pic>
        <p:nvPicPr>
          <p:cNvPr id="6" name="Picture 5" descr="A picture containing thing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0"/>
            <a:ext cx="24384000" cy="3810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03938" y="13247077"/>
            <a:ext cx="1057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http://www.emeraldinsight.com/loi/intr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E56658-ABEE-4817-A8C5-B91B0BF6DB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599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86A195-238E-4B40-AC76-B1827883E88E}"/>
              </a:ext>
            </a:extLst>
          </p:cNvPr>
          <p:cNvSpPr txBox="1"/>
          <p:nvPr/>
        </p:nvSpPr>
        <p:spPr>
          <a:xfrm>
            <a:off x="1447800" y="4577152"/>
            <a:ext cx="1348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https://www.cbinsights.com/blog/industries-disrupted-blockchain/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978FCE-BD0A-4593-8D81-37018999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33" y="843861"/>
            <a:ext cx="19274202" cy="4102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CEAD26-6DC5-4050-8D7F-AD065ACADB9F}"/>
              </a:ext>
            </a:extLst>
          </p:cNvPr>
          <p:cNvSpPr txBox="1"/>
          <p:nvPr/>
        </p:nvSpPr>
        <p:spPr>
          <a:xfrm>
            <a:off x="1207633" y="4937843"/>
            <a:ext cx="162877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http://www.huffingtonpost.com/ameer-rosic-/5-blockchain-applications_b_13279010.html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434A4-F894-43FF-8936-D5364E36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34" y="5744702"/>
            <a:ext cx="17703724" cy="3122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51E034-98B0-4B18-9EE4-513A6A32714C}"/>
              </a:ext>
            </a:extLst>
          </p:cNvPr>
          <p:cNvSpPr txBox="1"/>
          <p:nvPr/>
        </p:nvSpPr>
        <p:spPr>
          <a:xfrm>
            <a:off x="1447800" y="8362125"/>
            <a:ext cx="539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https://techbeacon.com/blockchain-it-right-your-app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F3B548-78EC-4641-B80A-AE28ACA9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633" y="9664941"/>
            <a:ext cx="18410149" cy="2169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436A25-96BD-4C15-9B2A-ABDCB2CE9518}"/>
              </a:ext>
            </a:extLst>
          </p:cNvPr>
          <p:cNvSpPr txBox="1"/>
          <p:nvPr/>
        </p:nvSpPr>
        <p:spPr>
          <a:xfrm>
            <a:off x="1447800" y="12119436"/>
            <a:ext cx="1038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https://medium.com/zeppelin-blog/the-ugly-truth-about-blockchain-applications-73e55cad9582</a:t>
            </a:r>
          </a:p>
        </p:txBody>
      </p:sp>
    </p:spTree>
    <p:extLst>
      <p:ext uri="{BB962C8B-B14F-4D97-AF65-F5344CB8AC3E}">
        <p14:creationId xmlns:p14="http://schemas.microsoft.com/office/powerpoint/2010/main" val="26372611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600649-41FF-47E9-AE8D-B62E77769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1730" y="3005743"/>
            <a:ext cx="10714251" cy="8857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</p:spPr>
        <p:txBody>
          <a:bodyPr/>
          <a:lstStyle/>
          <a:p>
            <a:r>
              <a:rPr lang="en-US" dirty="0"/>
              <a:t>The Blockchain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996794"/>
              </p:ext>
            </p:extLst>
          </p:nvPr>
        </p:nvGraphicFramePr>
        <p:xfrm>
          <a:off x="2105711" y="3339431"/>
          <a:ext cx="9492732" cy="8355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63246">
                  <a:extLst>
                    <a:ext uri="{9D8B030D-6E8A-4147-A177-3AD203B41FA5}">
                      <a16:colId xmlns:a16="http://schemas.microsoft.com/office/drawing/2014/main" xmlns="" val="2009704278"/>
                    </a:ext>
                  </a:extLst>
                </a:gridCol>
                <a:gridCol w="4529486">
                  <a:extLst>
                    <a:ext uri="{9D8B030D-6E8A-4147-A177-3AD203B41FA5}">
                      <a16:colId xmlns:a16="http://schemas.microsoft.com/office/drawing/2014/main" xmlns="" val="2795962480"/>
                    </a:ext>
                  </a:extLst>
                </a:gridCol>
              </a:tblGrid>
              <a:tr h="39751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/>
                        <a:t>The first virtual currency.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4015252"/>
                  </a:ext>
                </a:extLst>
              </a:tr>
              <a:tr h="43800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Smart Contracts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0281677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hing&#10;&#10;Description generated with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75" y="4791945"/>
            <a:ext cx="4190999" cy="1740624"/>
          </a:xfrm>
          <a:prstGeom prst="rect">
            <a:avLst/>
          </a:prstGeom>
        </p:spPr>
      </p:pic>
      <p:pic>
        <p:nvPicPr>
          <p:cNvPr id="10" name="Picture 9" descr="A picture containing thing, object&#10;&#10;Description generated with very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68" y="9349019"/>
            <a:ext cx="4005215" cy="1166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6F1FC0-B15E-4BA2-B3AA-F96207DF42B3}"/>
              </a:ext>
            </a:extLst>
          </p:cNvPr>
          <p:cNvSpPr/>
          <p:nvPr/>
        </p:nvSpPr>
        <p:spPr>
          <a:xfrm>
            <a:off x="3062877" y="4054426"/>
            <a:ext cx="8592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828800">
              <a:defRPr/>
            </a:pPr>
            <a:r>
              <a:rPr lang="en-US" sz="3600" dirty="0"/>
              <a:t>Blockchain 1.0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82920F6-7E7C-4C2A-9594-72C4F578D387}"/>
              </a:ext>
            </a:extLst>
          </p:cNvPr>
          <p:cNvSpPr/>
          <p:nvPr/>
        </p:nvSpPr>
        <p:spPr>
          <a:xfrm>
            <a:off x="3006233" y="8030607"/>
            <a:ext cx="8592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828800">
              <a:defRPr/>
            </a:pPr>
            <a:r>
              <a:rPr lang="en-US" sz="3600" dirty="0"/>
              <a:t>Blockchain 2.0 </a:t>
            </a:r>
          </a:p>
        </p:txBody>
      </p:sp>
    </p:spTree>
    <p:extLst>
      <p:ext uri="{BB962C8B-B14F-4D97-AF65-F5344CB8AC3E}">
        <p14:creationId xmlns:p14="http://schemas.microsoft.com/office/powerpoint/2010/main" val="16326701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EEB38-17E0-4B10-B63A-BD82B70B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Platforms</a:t>
            </a:r>
          </a:p>
        </p:txBody>
      </p:sp>
      <p:pic>
        <p:nvPicPr>
          <p:cNvPr id="5" name="Picture 4" descr="A picture containing thing, object&#10;&#10;Description generated with very high confidence">
            <a:extLst>
              <a:ext uri="{FF2B5EF4-FFF2-40B4-BE49-F238E27FC236}">
                <a16:creationId xmlns:a16="http://schemas.microsoft.com/office/drawing/2014/main" xmlns="" id="{C1B5856B-3A55-410E-8F40-1E49D2E76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29" y="3183785"/>
            <a:ext cx="4797046" cy="1397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997B45-E14D-4FBF-A17D-14CF69D76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18" y="5350043"/>
            <a:ext cx="5791200" cy="156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8CE433-7E86-4F1F-B6BD-30FC972D6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07" y="10503112"/>
            <a:ext cx="6321622" cy="1359149"/>
          </a:xfrm>
          <a:prstGeom prst="rect">
            <a:avLst/>
          </a:prstGeom>
        </p:spPr>
      </p:pic>
      <p:pic>
        <p:nvPicPr>
          <p:cNvPr id="16" name="Picture 15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xmlns="" id="{4C6FFEF4-CFA9-4B76-8459-BF846267F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18" y="8055499"/>
            <a:ext cx="3987483" cy="1565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8FA1F5-3CFE-4BF5-A79A-ECFFB5FA0639}"/>
              </a:ext>
            </a:extLst>
          </p:cNvPr>
          <p:cNvSpPr txBox="1"/>
          <p:nvPr/>
        </p:nvSpPr>
        <p:spPr>
          <a:xfrm>
            <a:off x="8547100" y="3374560"/>
            <a:ext cx="1404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Public, opensource, support smart contract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F223F4-AE14-49C6-B832-E1BA7C07C16C}"/>
              </a:ext>
            </a:extLst>
          </p:cNvPr>
          <p:cNvSpPr txBox="1"/>
          <p:nvPr/>
        </p:nvSpPr>
        <p:spPr>
          <a:xfrm>
            <a:off x="8648700" y="10674854"/>
            <a:ext cx="1404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Opensource, under Linux Foundation, driven by a governed board.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2CDD65-9857-4E94-8579-04ADFAB5A32B}"/>
              </a:ext>
            </a:extLst>
          </p:cNvPr>
          <p:cNvSpPr txBox="1"/>
          <p:nvPr/>
        </p:nvSpPr>
        <p:spPr>
          <a:xfrm>
            <a:off x="8547100" y="5642563"/>
            <a:ext cx="1404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Design best for finance industry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998D99-DF58-48C1-8504-32A8BA4D1A83}"/>
              </a:ext>
            </a:extLst>
          </p:cNvPr>
          <p:cNvSpPr txBox="1"/>
          <p:nvPr/>
        </p:nvSpPr>
        <p:spPr>
          <a:xfrm>
            <a:off x="8648700" y="8225257"/>
            <a:ext cx="1404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A permissioned blockchain</a:t>
            </a:r>
          </a:p>
        </p:txBody>
      </p:sp>
    </p:spTree>
    <p:extLst>
      <p:ext uri="{BB962C8B-B14F-4D97-AF65-F5344CB8AC3E}">
        <p14:creationId xmlns:p14="http://schemas.microsoft.com/office/powerpoint/2010/main" val="12333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E07D46-C173-4612-A9CF-AC02A293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981242"/>
            <a:ext cx="21005800" cy="2286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9600" dirty="0">
                <a:solidFill>
                  <a:schemeClr val="accent1"/>
                </a:solidFill>
              </a:rPr>
              <a:t>Issue in Designing a Blockchain Platform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713667-5F8A-4E50-B405-676FF25DB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3267242"/>
            <a:ext cx="21005800" cy="77984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US" sz="6000" dirty="0">
                <a:latin typeface="+mn-lt"/>
                <a:ea typeface="+mn-ea"/>
                <a:cs typeface="+mn-cs"/>
              </a:rPr>
              <a:t>It is </a:t>
            </a:r>
            <a:r>
              <a:rPr lang="en-US" sz="6000" b="1" dirty="0">
                <a:latin typeface="+mn-lt"/>
                <a:ea typeface="+mn-ea"/>
                <a:cs typeface="+mn-cs"/>
              </a:rPr>
              <a:t>challenging</a:t>
            </a:r>
            <a:r>
              <a:rPr lang="en-US" sz="6000" dirty="0">
                <a:latin typeface="+mn-lt"/>
                <a:ea typeface="+mn-ea"/>
                <a:cs typeface="+mn-cs"/>
              </a:rPr>
              <a:t> as this technology is; </a:t>
            </a:r>
          </a:p>
          <a:p>
            <a:pPr defTabSz="914400">
              <a:lnSpc>
                <a:spcPct val="150000"/>
              </a:lnSpc>
            </a:pPr>
            <a:r>
              <a:rPr lang="en-US" sz="6000" dirty="0">
                <a:latin typeface="+mn-lt"/>
                <a:ea typeface="+mn-ea"/>
                <a:cs typeface="+mn-cs"/>
              </a:rPr>
              <a:t>Not </a:t>
            </a:r>
            <a:r>
              <a:rPr lang="en-US" sz="6600" b="1" dirty="0">
                <a:latin typeface="+mn-lt"/>
                <a:ea typeface="+mn-ea"/>
                <a:cs typeface="+mn-cs"/>
              </a:rPr>
              <a:t>Matured</a:t>
            </a:r>
            <a:r>
              <a:rPr lang="en-US" sz="6000" dirty="0">
                <a:latin typeface="+mn-lt"/>
                <a:ea typeface="+mn-ea"/>
                <a:cs typeface="+mn-cs"/>
              </a:rPr>
              <a:t> </a:t>
            </a:r>
          </a:p>
          <a:p>
            <a:pPr defTabSz="914400">
              <a:lnSpc>
                <a:spcPct val="150000"/>
              </a:lnSpc>
            </a:pPr>
            <a:r>
              <a:rPr lang="en-US" sz="6000" dirty="0">
                <a:latin typeface="+mn-lt"/>
                <a:ea typeface="+mn-ea"/>
                <a:cs typeface="+mn-cs"/>
              </a:rPr>
              <a:t>Not Systematically Explored (Xu et al., 2016)</a:t>
            </a:r>
          </a:p>
        </p:txBody>
      </p:sp>
    </p:spTree>
    <p:extLst>
      <p:ext uri="{BB962C8B-B14F-4D97-AF65-F5344CB8AC3E}">
        <p14:creationId xmlns:p14="http://schemas.microsoft.com/office/powerpoint/2010/main" val="29253238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220390-2599-4A3F-83CE-32BEBBB0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003" y="1081451"/>
            <a:ext cx="20566258" cy="2286000"/>
          </a:xfrm>
        </p:spPr>
        <p:txBody>
          <a:bodyPr>
            <a:normAutofit/>
          </a:bodyPr>
          <a:lstStyle/>
          <a:p>
            <a:r>
              <a:rPr lang="en-US" sz="8000" dirty="0"/>
              <a:t>For Business a new technology should be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6E665F-BEC0-4485-A4CC-C1A096EDC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672" y="4099275"/>
            <a:ext cx="4755076" cy="2457176"/>
          </a:xfrm>
          <a:prstGeom prst="rect">
            <a:avLst/>
          </a:prstGeom>
        </p:spPr>
      </p:pic>
      <p:pic>
        <p:nvPicPr>
          <p:cNvPr id="6" name="Picture 5" descr="A picture containing thing&#10;&#10;Description generated with high confidence">
            <a:extLst>
              <a:ext uri="{FF2B5EF4-FFF2-40B4-BE49-F238E27FC236}">
                <a16:creationId xmlns:a16="http://schemas.microsoft.com/office/drawing/2014/main" xmlns="" id="{158E0F0A-4EAB-4F03-A0E3-A526080BE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93" y="8763615"/>
            <a:ext cx="4416667" cy="2491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C70549-AED3-4368-9ADA-FFF689C410F3}"/>
              </a:ext>
            </a:extLst>
          </p:cNvPr>
          <p:cNvSpPr txBox="1"/>
          <p:nvPr/>
        </p:nvSpPr>
        <p:spPr>
          <a:xfrm>
            <a:off x="4821615" y="4773865"/>
            <a:ext cx="5864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Interoperable</a:t>
            </a:r>
            <a:endParaRPr lang="en-US" sz="4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465FE9-F8B7-4036-82FD-BF79C1D733D4}"/>
              </a:ext>
            </a:extLst>
          </p:cNvPr>
          <p:cNvSpPr txBox="1"/>
          <p:nvPr/>
        </p:nvSpPr>
        <p:spPr>
          <a:xfrm>
            <a:off x="16971255" y="7101260"/>
            <a:ext cx="5864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Easy to 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6C21A9-E131-4644-BB7C-C2DB5890D3A1}"/>
              </a:ext>
            </a:extLst>
          </p:cNvPr>
          <p:cNvSpPr txBox="1"/>
          <p:nvPr/>
        </p:nvSpPr>
        <p:spPr>
          <a:xfrm>
            <a:off x="2794831" y="7359565"/>
            <a:ext cx="5864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Secured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B5A7A9-84CC-489F-9BF5-150CC5261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255" y="8645397"/>
            <a:ext cx="4547277" cy="27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8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966E183A-B514-4D9C-B858-854337D6D071}"/>
              </a:ext>
            </a:extLst>
          </p:cNvPr>
          <p:cNvSpPr/>
          <p:nvPr/>
        </p:nvSpPr>
        <p:spPr>
          <a:xfrm rot="3174199">
            <a:off x="9906184" y="5911965"/>
            <a:ext cx="1828800" cy="929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8188FC-5DEE-4FDF-937F-ECF1BA05D1C4}"/>
              </a:ext>
            </a:extLst>
          </p:cNvPr>
          <p:cNvSpPr/>
          <p:nvPr/>
        </p:nvSpPr>
        <p:spPr>
          <a:xfrm>
            <a:off x="12315541" y="2886719"/>
            <a:ext cx="3131457" cy="2277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Financing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BFDDC1D-C93D-45EF-B132-894973835C73}"/>
              </a:ext>
            </a:extLst>
          </p:cNvPr>
          <p:cNvSpPr/>
          <p:nvPr/>
        </p:nvSpPr>
        <p:spPr>
          <a:xfrm>
            <a:off x="15137699" y="5156918"/>
            <a:ext cx="3131457" cy="2277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IoT</a:t>
            </a:r>
            <a:r>
              <a:rPr lang="en-US" sz="3200" dirty="0"/>
              <a:t> devices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C8F95B2-145F-435B-B7A9-36B7798832B1}"/>
              </a:ext>
            </a:extLst>
          </p:cNvPr>
          <p:cNvSpPr/>
          <p:nvPr/>
        </p:nvSpPr>
        <p:spPr>
          <a:xfrm>
            <a:off x="15003276" y="7943042"/>
            <a:ext cx="3131457" cy="2277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Credential Certification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57EED12-C4FE-4A37-B849-677DA554BEEB}"/>
              </a:ext>
            </a:extLst>
          </p:cNvPr>
          <p:cNvSpPr/>
          <p:nvPr/>
        </p:nvSpPr>
        <p:spPr>
          <a:xfrm>
            <a:off x="6901127" y="9099259"/>
            <a:ext cx="3508311" cy="2277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Asset Management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E494DF1-5C52-406A-93A4-393243098772}"/>
              </a:ext>
            </a:extLst>
          </p:cNvPr>
          <p:cNvSpPr/>
          <p:nvPr/>
        </p:nvSpPr>
        <p:spPr>
          <a:xfrm>
            <a:off x="7764744" y="3581971"/>
            <a:ext cx="3131457" cy="2277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Logistics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135AA5-42B7-4422-9231-B35A03526547}"/>
              </a:ext>
            </a:extLst>
          </p:cNvPr>
          <p:cNvSpPr/>
          <p:nvPr/>
        </p:nvSpPr>
        <p:spPr>
          <a:xfrm>
            <a:off x="5849388" y="6323629"/>
            <a:ext cx="3131457" cy="2277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Legal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F94007C-A373-43E8-8012-045BC3EF6F6B}"/>
              </a:ext>
            </a:extLst>
          </p:cNvPr>
          <p:cNvSpPr/>
          <p:nvPr/>
        </p:nvSpPr>
        <p:spPr>
          <a:xfrm>
            <a:off x="11858311" y="9672558"/>
            <a:ext cx="3131457" cy="2277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Health Care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xmlns="" id="{F4F46FD4-EDDB-409B-9A86-CC5885130801}"/>
              </a:ext>
            </a:extLst>
          </p:cNvPr>
          <p:cNvSpPr/>
          <p:nvPr/>
        </p:nvSpPr>
        <p:spPr>
          <a:xfrm rot="6949030">
            <a:off x="11964377" y="5423443"/>
            <a:ext cx="1828800" cy="929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xmlns="" id="{109B7D22-AB98-46EB-BF73-8E33E5D91906}"/>
              </a:ext>
            </a:extLst>
          </p:cNvPr>
          <p:cNvSpPr/>
          <p:nvPr/>
        </p:nvSpPr>
        <p:spPr>
          <a:xfrm rot="9796219">
            <a:off x="13384545" y="6213419"/>
            <a:ext cx="1828800" cy="929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xmlns="" id="{3932D63D-CBCF-404B-9406-957E12D96830}"/>
              </a:ext>
            </a:extLst>
          </p:cNvPr>
          <p:cNvSpPr/>
          <p:nvPr/>
        </p:nvSpPr>
        <p:spPr>
          <a:xfrm rot="12528933">
            <a:off x="13367757" y="7923685"/>
            <a:ext cx="1828800" cy="929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xmlns="" id="{0EAC3827-2855-4B07-93A9-16DF760FB295}"/>
              </a:ext>
            </a:extLst>
          </p:cNvPr>
          <p:cNvSpPr/>
          <p:nvPr/>
        </p:nvSpPr>
        <p:spPr>
          <a:xfrm rot="15329979">
            <a:off x="11830976" y="8463099"/>
            <a:ext cx="1828800" cy="929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xmlns="" id="{1008171E-3227-4E7B-9937-9A0207223B04}"/>
              </a:ext>
            </a:extLst>
          </p:cNvPr>
          <p:cNvSpPr/>
          <p:nvPr/>
        </p:nvSpPr>
        <p:spPr>
          <a:xfrm rot="18701633">
            <a:off x="9790915" y="8512383"/>
            <a:ext cx="1828800" cy="929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xmlns="" id="{D9EFA282-1B24-4308-85C2-12FDEE1C74A2}"/>
              </a:ext>
            </a:extLst>
          </p:cNvPr>
          <p:cNvSpPr/>
          <p:nvPr/>
        </p:nvSpPr>
        <p:spPr>
          <a:xfrm>
            <a:off x="8991784" y="7107097"/>
            <a:ext cx="1828800" cy="929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AE44864-BC42-4621-8B10-96AF832B1960}"/>
              </a:ext>
            </a:extLst>
          </p:cNvPr>
          <p:cNvSpPr/>
          <p:nvPr/>
        </p:nvSpPr>
        <p:spPr>
          <a:xfrm>
            <a:off x="10660265" y="6408943"/>
            <a:ext cx="3131457" cy="227729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Blockchain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87C25590-BEFB-44BA-AE73-41323E06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</p:spPr>
        <p:txBody>
          <a:bodyPr/>
          <a:lstStyle/>
          <a:p>
            <a:r>
              <a:rPr lang="en-US" dirty="0"/>
              <a:t>Blockchain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701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92A66-F6D8-4540-990D-4E1A3A84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and 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5EC26E-E9DC-499F-9AC3-CA37E5407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platforms</a:t>
            </a:r>
          </a:p>
          <a:p>
            <a:r>
              <a:rPr lang="en-US" dirty="0"/>
              <a:t>Different types offerings</a:t>
            </a:r>
          </a:p>
          <a:p>
            <a:r>
              <a:rPr lang="en-US" dirty="0"/>
              <a:t>Monolithic design</a:t>
            </a:r>
          </a:p>
          <a:p>
            <a:r>
              <a:rPr lang="en-US" dirty="0"/>
              <a:t>Lack of testing</a:t>
            </a:r>
          </a:p>
          <a:p>
            <a:r>
              <a:rPr lang="en-US" dirty="0"/>
              <a:t>Opensource development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433CB38-6A96-46A5-949B-73999A1328D4}"/>
              </a:ext>
            </a:extLst>
          </p:cNvPr>
          <p:cNvSpPr txBox="1">
            <a:spLocks/>
          </p:cNvSpPr>
          <p:nvPr/>
        </p:nvSpPr>
        <p:spPr>
          <a:xfrm>
            <a:off x="1257300" y="10829840"/>
            <a:ext cx="210058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200" kern="1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l" defTabSz="914400"/>
            <a:r>
              <a:rPr lang="en-US" sz="7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“which platform to choose from many that are available today” (</a:t>
            </a:r>
            <a:r>
              <a:rPr lang="en-US" sz="7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Dinh</a:t>
            </a:r>
            <a:r>
              <a:rPr lang="en-US" sz="7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et al., 2017)</a:t>
            </a:r>
          </a:p>
        </p:txBody>
      </p:sp>
    </p:spTree>
    <p:extLst>
      <p:ext uri="{BB962C8B-B14F-4D97-AF65-F5344CB8AC3E}">
        <p14:creationId xmlns:p14="http://schemas.microsoft.com/office/powerpoint/2010/main" val="2809941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lissPro-Regular"/>
        <a:ea typeface="BlissPro-Regular"/>
        <a:cs typeface="BlissPro-Regular"/>
      </a:majorFont>
      <a:minorFont>
        <a:latin typeface="BlissPro-Light"/>
        <a:ea typeface="BlissPro-Light"/>
        <a:cs typeface="BlissPro-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200"/>
          </a:spcBef>
          <a:spcAft>
            <a:spcPts val="0"/>
          </a:spcAft>
          <a:buClrTx/>
          <a:buSzTx/>
          <a:buFontTx/>
          <a:buNone/>
          <a:tabLst/>
          <a:defRPr kumimoji="0" sz="4500" b="0" i="0" u="none" strike="noStrike" cap="none" spc="0" normalizeH="0" baseline="0">
            <a:ln>
              <a:noFill/>
            </a:ln>
            <a:solidFill>
              <a:srgbClr val="262724"/>
            </a:solidFill>
            <a:effectLst/>
            <a:uFillTx/>
            <a:latin typeface="+mn-lt"/>
            <a:ea typeface="+mn-ea"/>
            <a:cs typeface="+mn-cs"/>
            <a:sym typeface="BlissPro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200"/>
          </a:spcBef>
          <a:spcAft>
            <a:spcPts val="0"/>
          </a:spcAft>
          <a:buClrTx/>
          <a:buSzTx/>
          <a:buFontTx/>
          <a:buNone/>
          <a:tabLst/>
          <a:defRPr kumimoji="0" sz="4500" b="0" i="0" u="none" strike="noStrike" cap="none" spc="0" normalizeH="0" baseline="0">
            <a:ln>
              <a:noFill/>
            </a:ln>
            <a:solidFill>
              <a:srgbClr val="262724"/>
            </a:solidFill>
            <a:effectLst/>
            <a:uFillTx/>
            <a:latin typeface="+mn-lt"/>
            <a:ea typeface="+mn-ea"/>
            <a:cs typeface="+mn-cs"/>
            <a:sym typeface="BlissPro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5718</TotalTime>
  <Words>731</Words>
  <Application>Microsoft Macintosh PowerPoint</Application>
  <PresentationFormat>Custom</PresentationFormat>
  <Paragraphs>190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Avenir Roman</vt:lpstr>
      <vt:lpstr>BlissPro-Light</vt:lpstr>
      <vt:lpstr>BlissPro-Regular</vt:lpstr>
      <vt:lpstr>Calibri</vt:lpstr>
      <vt:lpstr>Calibri Light</vt:lpstr>
      <vt:lpstr>Helvetica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The Blockchain</vt:lpstr>
      <vt:lpstr>Blockchain Platforms</vt:lpstr>
      <vt:lpstr>Issue in Designing a Blockchain Platform</vt:lpstr>
      <vt:lpstr>For Business a new technology should be </vt:lpstr>
      <vt:lpstr>Blockchain Applications</vt:lpstr>
      <vt:lpstr>Issues and limitations</vt:lpstr>
      <vt:lpstr>Current research </vt:lpstr>
      <vt:lpstr>PowerPoint Presentation</vt:lpstr>
      <vt:lpstr> technology model</vt:lpstr>
      <vt:lpstr>PowerPoint Presentation</vt:lpstr>
      <vt:lpstr>PowerPoint Presentation</vt:lpstr>
      <vt:lpstr>Our Research</vt:lpstr>
      <vt:lpstr>References </vt:lpstr>
      <vt:lpstr>PowerPoint Presentation</vt:lpstr>
      <vt:lpstr>Thanks..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 Blockchain technology</dc:title>
  <dc:creator>Babu Rajan</dc:creator>
  <cp:lastModifiedBy>Microsoft Office User</cp:lastModifiedBy>
  <cp:revision>365</cp:revision>
  <cp:lastPrinted>2017-06-05T02:35:27Z</cp:lastPrinted>
  <dcterms:modified xsi:type="dcterms:W3CDTF">2017-06-19T06:19:22Z</dcterms:modified>
</cp:coreProperties>
</file>