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sldIdLst>
    <p:sldId id="256" r:id="rId2"/>
    <p:sldId id="273" r:id="rId3"/>
    <p:sldId id="257" r:id="rId4"/>
    <p:sldId id="258" r:id="rId5"/>
    <p:sldId id="264" r:id="rId6"/>
    <p:sldId id="267" r:id="rId7"/>
    <p:sldId id="265" r:id="rId8"/>
    <p:sldId id="268" r:id="rId9"/>
    <p:sldId id="259" r:id="rId10"/>
    <p:sldId id="269" r:id="rId11"/>
    <p:sldId id="260" r:id="rId12"/>
    <p:sldId id="270" r:id="rId13"/>
    <p:sldId id="275" r:id="rId14"/>
    <p:sldId id="271" r:id="rId15"/>
    <p:sldId id="272" r:id="rId16"/>
    <p:sldId id="277" r:id="rId17"/>
    <p:sldId id="261" r:id="rId18"/>
    <p:sldId id="278" r:id="rId19"/>
    <p:sldId id="274" r:id="rId20"/>
    <p:sldId id="276" r:id="rId21"/>
    <p:sldId id="263" r:id="rId22"/>
    <p:sldId id="279"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31" autoAdjust="0"/>
    <p:restoredTop sz="50067"/>
  </p:normalViewPr>
  <p:slideViewPr>
    <p:cSldViewPr snapToGrid="0">
      <p:cViewPr varScale="1">
        <p:scale>
          <a:sx n="62" d="100"/>
          <a:sy n="62" d="100"/>
        </p:scale>
        <p:origin x="23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BC3D41-6EB5-40EA-B016-CE37AAD36633}" type="datetimeFigureOut">
              <a:rPr lang="en-AU" smtClean="0"/>
              <a:t>15/06/2017</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98630E-20DE-4344-9E6D-4DD47FBB35A5}" type="slidenum">
              <a:rPr lang="en-AU" smtClean="0"/>
              <a:t>‹#›</a:t>
            </a:fld>
            <a:endParaRPr lang="en-AU"/>
          </a:p>
        </p:txBody>
      </p:sp>
    </p:spTree>
    <p:extLst>
      <p:ext uri="{BB962C8B-B14F-4D97-AF65-F5344CB8AC3E}">
        <p14:creationId xmlns:p14="http://schemas.microsoft.com/office/powerpoint/2010/main" val="15455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3DAB0C-E88E-4333-B006-F4BCAF42227A}" type="slidenum">
              <a:rPr lang="en-AU" smtClean="0"/>
              <a:t>2</a:t>
            </a:fld>
            <a:endParaRPr lang="en-AU" dirty="0"/>
          </a:p>
        </p:txBody>
      </p:sp>
    </p:spTree>
    <p:extLst>
      <p:ext uri="{BB962C8B-B14F-4D97-AF65-F5344CB8AC3E}">
        <p14:creationId xmlns:p14="http://schemas.microsoft.com/office/powerpoint/2010/main" val="4106560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r>
              <a:rPr lang="en-US"/>
              <a:t>13/11/2017</a:t>
            </a:r>
            <a:endParaRPr lang="en-US" dirty="0"/>
          </a:p>
        </p:txBody>
      </p:sp>
      <p:sp>
        <p:nvSpPr>
          <p:cNvPr id="6" name="Footer Placeholder 5"/>
          <p:cNvSpPr>
            <a:spLocks noGrp="1"/>
          </p:cNvSpPr>
          <p:nvPr>
            <p:ph type="ftr" sz="quarter" idx="11"/>
          </p:nvPr>
        </p:nvSpPr>
        <p:spPr/>
        <p:txBody>
          <a:bodyPr/>
          <a:lstStyle/>
          <a:p>
            <a:r>
              <a:rPr lang="en-US"/>
              <a:t>Dr. Adrian McCullagh: amccullagh@odmoblawyers.com</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r>
              <a:rPr lang="en-US"/>
              <a:t>13/11/2017</a:t>
            </a:r>
            <a:endParaRPr lang="en-US" dirty="0"/>
          </a:p>
        </p:txBody>
      </p:sp>
      <p:sp>
        <p:nvSpPr>
          <p:cNvPr id="6" name="Footer Placeholder 5"/>
          <p:cNvSpPr>
            <a:spLocks noGrp="1"/>
          </p:cNvSpPr>
          <p:nvPr>
            <p:ph type="ftr" sz="quarter" idx="11"/>
          </p:nvPr>
        </p:nvSpPr>
        <p:spPr/>
        <p:txBody>
          <a:bodyPr/>
          <a:lstStyle/>
          <a:p>
            <a:r>
              <a:rPr lang="en-US"/>
              <a:t>Dr. Adrian McCullagh: amccullagh@odmoblawyers.com</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r>
              <a:rPr lang="en-US"/>
              <a:t>13/11/2017</a:t>
            </a:r>
            <a:endParaRPr lang="en-US" dirty="0"/>
          </a:p>
        </p:txBody>
      </p:sp>
      <p:sp>
        <p:nvSpPr>
          <p:cNvPr id="6" name="Footer Placeholder 5"/>
          <p:cNvSpPr>
            <a:spLocks noGrp="1"/>
          </p:cNvSpPr>
          <p:nvPr>
            <p:ph type="ftr" sz="quarter" idx="11"/>
          </p:nvPr>
        </p:nvSpPr>
        <p:spPr/>
        <p:txBody>
          <a:bodyPr/>
          <a:lstStyle/>
          <a:p>
            <a:r>
              <a:rPr lang="en-US"/>
              <a:t>Dr. Adrian McCullagh: amccullagh@odmoblawyers.com</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13/11/2017</a:t>
            </a:r>
            <a:endParaRPr lang="en-US" dirty="0"/>
          </a:p>
        </p:txBody>
      </p:sp>
      <p:sp>
        <p:nvSpPr>
          <p:cNvPr id="5" name="Footer Placeholder 4"/>
          <p:cNvSpPr>
            <a:spLocks noGrp="1"/>
          </p:cNvSpPr>
          <p:nvPr>
            <p:ph type="ftr" sz="quarter" idx="11"/>
          </p:nvPr>
        </p:nvSpPr>
        <p:spPr/>
        <p:txBody>
          <a:bodyPr/>
          <a:lstStyle/>
          <a:p>
            <a:r>
              <a:rPr lang="en-US"/>
              <a:t>Dr. Adrian McCullagh: amccullagh@odmoblawyers.com</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13/11/2017</a:t>
            </a:r>
            <a:endParaRPr lang="en-US" dirty="0"/>
          </a:p>
        </p:txBody>
      </p:sp>
      <p:sp>
        <p:nvSpPr>
          <p:cNvPr id="6" name="Footer Placeholder 5"/>
          <p:cNvSpPr>
            <a:spLocks noGrp="1"/>
          </p:cNvSpPr>
          <p:nvPr>
            <p:ph type="ftr" sz="quarter" idx="11"/>
          </p:nvPr>
        </p:nvSpPr>
        <p:spPr/>
        <p:txBody>
          <a:bodyPr/>
          <a:lstStyle/>
          <a:p>
            <a:r>
              <a:rPr lang="en-US"/>
              <a:t>Dr. Adrian McCullagh: amccullagh@odmoblawyers.com</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13/11/2017</a:t>
            </a:r>
            <a:endParaRPr lang="en-US" dirty="0"/>
          </a:p>
        </p:txBody>
      </p:sp>
      <p:sp>
        <p:nvSpPr>
          <p:cNvPr id="8" name="Footer Placeholder 7"/>
          <p:cNvSpPr>
            <a:spLocks noGrp="1"/>
          </p:cNvSpPr>
          <p:nvPr>
            <p:ph type="ftr" sz="quarter" idx="11"/>
          </p:nvPr>
        </p:nvSpPr>
        <p:spPr/>
        <p:txBody>
          <a:bodyPr/>
          <a:lstStyle/>
          <a:p>
            <a:r>
              <a:rPr lang="en-US"/>
              <a:t>Dr. Adrian McCullagh: amccullagh@odmoblawyers.com</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13/11/2017</a:t>
            </a:r>
            <a:endParaRPr lang="en-US" dirty="0"/>
          </a:p>
        </p:txBody>
      </p:sp>
      <p:sp>
        <p:nvSpPr>
          <p:cNvPr id="4" name="Footer Placeholder 3"/>
          <p:cNvSpPr>
            <a:spLocks noGrp="1"/>
          </p:cNvSpPr>
          <p:nvPr>
            <p:ph type="ftr" sz="quarter" idx="11"/>
          </p:nvPr>
        </p:nvSpPr>
        <p:spPr/>
        <p:txBody>
          <a:bodyPr/>
          <a:lstStyle/>
          <a:p>
            <a:r>
              <a:rPr lang="en-US"/>
              <a:t>Dr. Adrian McCullagh: amccullagh@odmoblawyers.com</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13/11/2017</a:t>
            </a:r>
            <a:endParaRPr lang="en-US" dirty="0"/>
          </a:p>
        </p:txBody>
      </p:sp>
      <p:sp>
        <p:nvSpPr>
          <p:cNvPr id="3" name="Footer Placeholder 2"/>
          <p:cNvSpPr>
            <a:spLocks noGrp="1"/>
          </p:cNvSpPr>
          <p:nvPr>
            <p:ph type="ftr" sz="quarter" idx="11"/>
          </p:nvPr>
        </p:nvSpPr>
        <p:spPr/>
        <p:txBody>
          <a:bodyPr/>
          <a:lstStyle/>
          <a:p>
            <a:r>
              <a:rPr lang="en-US"/>
              <a:t>Dr. Adrian McCullagh: amccullagh@odmoblawyers.com</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13/11/2017</a:t>
            </a:r>
            <a:endParaRPr lang="en-US" dirty="0"/>
          </a:p>
        </p:txBody>
      </p:sp>
      <p:sp>
        <p:nvSpPr>
          <p:cNvPr id="6" name="Footer Placeholder 5"/>
          <p:cNvSpPr>
            <a:spLocks noGrp="1"/>
          </p:cNvSpPr>
          <p:nvPr>
            <p:ph type="ftr" sz="quarter" idx="11"/>
          </p:nvPr>
        </p:nvSpPr>
        <p:spPr/>
        <p:txBody>
          <a:bodyPr/>
          <a:lstStyle/>
          <a:p>
            <a:r>
              <a:rPr lang="en-US"/>
              <a:t>Dr. Adrian McCullagh: amccullagh@odmoblawyers.com</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13/11/2017</a:t>
            </a:r>
            <a:endParaRPr lang="en-US" dirty="0"/>
          </a:p>
        </p:txBody>
      </p:sp>
      <p:sp>
        <p:nvSpPr>
          <p:cNvPr id="6" name="Footer Placeholder 5"/>
          <p:cNvSpPr>
            <a:spLocks noGrp="1"/>
          </p:cNvSpPr>
          <p:nvPr>
            <p:ph type="ftr" sz="quarter" idx="11"/>
          </p:nvPr>
        </p:nvSpPr>
        <p:spPr/>
        <p:txBody>
          <a:bodyPr/>
          <a:lstStyle/>
          <a:p>
            <a:r>
              <a:rPr lang="en-US"/>
              <a:t>Dr. Adrian McCullagh: amccullagh@odmoblawyers.com</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13/11/2017</a:t>
            </a:r>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Dr. Adrian McCullagh: amccullagh@odmoblawyers.com</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Decentralized_autonomous_organization" TargetMode="Externa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jpg"/><Relationship Id="rId1" Type="http://schemas.openxmlformats.org/officeDocument/2006/relationships/slideLayout" Target="../slideLayouts/slideLayout6.xml"/><Relationship Id="rId2" Type="http://schemas.openxmlformats.org/officeDocument/2006/relationships/hyperlink" Target="http://www.coindesk.com/coindesk-research-ico-interest-grows-funding-nears-50-blockchain-venture-capita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nbc.com/2017/05/25/bitcoin-ico-cryptocurrency-start-up-civic-raising-money-initial-coin-offering.html" TargetMode="Externa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1201" y="337458"/>
            <a:ext cx="8915399" cy="2262781"/>
          </a:xfrm>
        </p:spPr>
        <p:txBody>
          <a:bodyPr>
            <a:normAutofit fontScale="90000"/>
          </a:bodyPr>
          <a:lstStyle/>
          <a:p>
            <a:pPr algn="ctr"/>
            <a:r>
              <a:rPr lang="en-AU" dirty="0"/>
              <a:t>INITIAL COIN OFFERINGS</a:t>
            </a:r>
            <a:br>
              <a:rPr lang="en-AU" dirty="0"/>
            </a:br>
            <a:r>
              <a:rPr lang="en-AU" dirty="0"/>
              <a:t>Where to for the Regulator</a:t>
            </a:r>
          </a:p>
        </p:txBody>
      </p:sp>
      <p:sp>
        <p:nvSpPr>
          <p:cNvPr id="3" name="Subtitle 2"/>
          <p:cNvSpPr>
            <a:spLocks noGrp="1"/>
          </p:cNvSpPr>
          <p:nvPr>
            <p:ph type="subTitle" idx="1"/>
          </p:nvPr>
        </p:nvSpPr>
        <p:spPr>
          <a:xfrm>
            <a:off x="2171201" y="2722154"/>
            <a:ext cx="9724708" cy="3565435"/>
          </a:xfrm>
        </p:spPr>
        <p:txBody>
          <a:bodyPr>
            <a:noAutofit/>
          </a:bodyPr>
          <a:lstStyle/>
          <a:p>
            <a:pPr marL="1706563"/>
            <a:r>
              <a:rPr lang="en-AU" sz="2800" b="1" dirty="0"/>
              <a:t>Dr. Adrian McCullagh</a:t>
            </a:r>
          </a:p>
          <a:p>
            <a:pPr marL="1706563"/>
            <a:r>
              <a:rPr lang="en-AU" sz="2800" b="1" dirty="0"/>
              <a:t>Ph.D., LL.B.. (Hons), B.App, Sc. (Computing)</a:t>
            </a:r>
          </a:p>
          <a:p>
            <a:pPr marL="1706563"/>
            <a:r>
              <a:rPr lang="en-AU" sz="2800" b="1" dirty="0"/>
              <a:t>Principal :  ODMOB Lawyers</a:t>
            </a:r>
          </a:p>
          <a:p>
            <a:pPr marL="1706563"/>
            <a:r>
              <a:rPr lang="en-AU" sz="2800" b="1" dirty="0"/>
              <a:t>Research Fellow:  Law Futures Centre</a:t>
            </a:r>
          </a:p>
          <a:p>
            <a:pPr marL="1706563"/>
            <a:r>
              <a:rPr lang="en-AU" sz="2800" b="1" dirty="0"/>
              <a:t>Griffith University</a:t>
            </a:r>
          </a:p>
          <a:p>
            <a:pPr marL="1706563"/>
            <a:r>
              <a:rPr lang="en-AU" sz="2800" b="1" dirty="0"/>
              <a:t>amccullagh@odmoblawyers.com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9004"/>
            <a:ext cx="1671833" cy="956680"/>
          </a:xfrm>
          <a:prstGeom prst="rect">
            <a:avLst/>
          </a:prstGeom>
        </p:spPr>
      </p:pic>
    </p:spTree>
    <p:extLst>
      <p:ext uri="{BB962C8B-B14F-4D97-AF65-F5344CB8AC3E}">
        <p14:creationId xmlns:p14="http://schemas.microsoft.com/office/powerpoint/2010/main" val="2483286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423" y="162556"/>
            <a:ext cx="8911687" cy="838930"/>
          </a:xfrm>
        </p:spPr>
        <p:txBody>
          <a:bodyPr>
            <a:normAutofit fontScale="90000"/>
          </a:bodyPr>
          <a:lstStyle/>
          <a:p>
            <a:r>
              <a:rPr lang="en-AU" dirty="0"/>
              <a:t>How does it differ from an IPO</a:t>
            </a:r>
            <a:br>
              <a:rPr lang="en-AU" dirty="0"/>
            </a:br>
            <a:endParaRPr lang="en-AU" dirty="0"/>
          </a:p>
        </p:txBody>
      </p:sp>
      <p:sp>
        <p:nvSpPr>
          <p:cNvPr id="3" name="Content Placeholder 2"/>
          <p:cNvSpPr>
            <a:spLocks noGrp="1"/>
          </p:cNvSpPr>
          <p:nvPr>
            <p:ph idx="1"/>
          </p:nvPr>
        </p:nvSpPr>
        <p:spPr>
          <a:xfrm>
            <a:off x="1593668" y="933629"/>
            <a:ext cx="10363199" cy="5129074"/>
          </a:xfrm>
        </p:spPr>
        <p:txBody>
          <a:bodyPr>
            <a:normAutofit/>
          </a:bodyPr>
          <a:lstStyle/>
          <a:p>
            <a:r>
              <a:rPr lang="en-AU" sz="2400" dirty="0" err="1"/>
              <a:t>Storj</a:t>
            </a:r>
            <a:r>
              <a:rPr lang="en-AU" sz="2400" dirty="0"/>
              <a:t> is a cloud storage company that uses the available capacity on lots of individual computers to store and secure data.</a:t>
            </a:r>
          </a:p>
          <a:p>
            <a:r>
              <a:rPr lang="en-AU" sz="2400" dirty="0"/>
              <a:t>Imagine Amazon Web Services, but instead of owning massive data </a:t>
            </a:r>
            <a:r>
              <a:rPr lang="en-AU" sz="2400" dirty="0" err="1"/>
              <a:t>centers</a:t>
            </a:r>
            <a:r>
              <a:rPr lang="en-AU" sz="2400" dirty="0"/>
              <a:t> full of servers, </a:t>
            </a:r>
            <a:r>
              <a:rPr lang="en-AU" sz="2400" dirty="0" err="1"/>
              <a:t>Storj</a:t>
            </a:r>
            <a:r>
              <a:rPr lang="en-AU" sz="2400" dirty="0"/>
              <a:t> pays individuals to let others rent space on their machines.  </a:t>
            </a:r>
          </a:p>
          <a:p>
            <a:r>
              <a:rPr lang="en-AU" sz="2400" dirty="0"/>
              <a:t>It is the AIRBNB of data storage.</a:t>
            </a:r>
          </a:p>
          <a:p>
            <a:r>
              <a:rPr lang="en-AU" sz="2400" dirty="0"/>
              <a:t>Consequently, instead of securities being offered, the ICO offers a token which can later be used as payment for some service/commodity.</a:t>
            </a:r>
          </a:p>
          <a:p>
            <a:r>
              <a:rPr lang="en-AU" sz="2400" dirty="0"/>
              <a:t>Further, the token can fluctuate in market price and may never be used as a service payment.</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128112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980" y="216856"/>
            <a:ext cx="8911687" cy="782068"/>
          </a:xfrm>
        </p:spPr>
        <p:txBody>
          <a:bodyPr>
            <a:normAutofit fontScale="90000"/>
          </a:bodyPr>
          <a:lstStyle/>
          <a:p>
            <a:r>
              <a:rPr lang="en-AU" dirty="0"/>
              <a:t>Are ICOs legal under Australian Law</a:t>
            </a:r>
            <a:br>
              <a:rPr lang="en-AU" dirty="0"/>
            </a:br>
            <a:endParaRPr lang="en-AU" dirty="0"/>
          </a:p>
        </p:txBody>
      </p:sp>
      <p:sp>
        <p:nvSpPr>
          <p:cNvPr id="3" name="Content Placeholder 2"/>
          <p:cNvSpPr>
            <a:spLocks noGrp="1"/>
          </p:cNvSpPr>
          <p:nvPr>
            <p:ph idx="1"/>
          </p:nvPr>
        </p:nvSpPr>
        <p:spPr>
          <a:xfrm>
            <a:off x="1597972" y="970343"/>
            <a:ext cx="10312280" cy="5160093"/>
          </a:xfrm>
        </p:spPr>
        <p:txBody>
          <a:bodyPr>
            <a:normAutofit/>
          </a:bodyPr>
          <a:lstStyle/>
          <a:p>
            <a:r>
              <a:rPr lang="en-AU" sz="2400" dirty="0"/>
              <a:t>As a general rule, a public company offering securities for sale (for example, shares or debentures) must provide a disclosure document to potential investors.</a:t>
            </a:r>
          </a:p>
          <a:p>
            <a:r>
              <a:rPr lang="en-AU" sz="2400" dirty="0"/>
              <a:t>A prospectus is the most common type of disclosure document and has the broadest information requirements. (Reg Guidance Note 254)</a:t>
            </a:r>
          </a:p>
          <a:p>
            <a:r>
              <a:rPr lang="en-AU" sz="2400" dirty="0"/>
              <a:t>The prospectus (Disclosure Document) must be prepared and lodged with ASIC under Chapter 6D of the </a:t>
            </a:r>
            <a:r>
              <a:rPr lang="en-AU" sz="2400" i="1" dirty="0"/>
              <a:t>Corporations Act 2001</a:t>
            </a:r>
            <a:r>
              <a:rPr lang="en-AU" sz="2400" dirty="0"/>
              <a:t> (Corporations Act).</a:t>
            </a:r>
          </a:p>
          <a:p>
            <a:r>
              <a:rPr lang="en-AU" sz="2400" dirty="0"/>
              <a:t>The purpose of a disclosure document is to help retail investors assess the risks and returns associated with an offer of securities for issue or sale and make informed investment decisions.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148568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980" y="216856"/>
            <a:ext cx="8911687" cy="782068"/>
          </a:xfrm>
        </p:spPr>
        <p:txBody>
          <a:bodyPr>
            <a:normAutofit fontScale="90000"/>
          </a:bodyPr>
          <a:lstStyle/>
          <a:p>
            <a:r>
              <a:rPr lang="en-AU" dirty="0"/>
              <a:t>Are ICOs legal under Australian Law</a:t>
            </a:r>
            <a:br>
              <a:rPr lang="en-AU" dirty="0"/>
            </a:br>
            <a:endParaRPr lang="en-AU" dirty="0"/>
          </a:p>
        </p:txBody>
      </p:sp>
      <p:sp>
        <p:nvSpPr>
          <p:cNvPr id="3" name="Content Placeholder 2"/>
          <p:cNvSpPr>
            <a:spLocks noGrp="1"/>
          </p:cNvSpPr>
          <p:nvPr>
            <p:ph idx="1"/>
          </p:nvPr>
        </p:nvSpPr>
        <p:spPr>
          <a:xfrm>
            <a:off x="1597972" y="970343"/>
            <a:ext cx="10312280" cy="5160093"/>
          </a:xfrm>
        </p:spPr>
        <p:txBody>
          <a:bodyPr>
            <a:normAutofit lnSpcReduction="10000"/>
          </a:bodyPr>
          <a:lstStyle/>
          <a:p>
            <a:r>
              <a:rPr lang="en-AU" sz="2400" dirty="0"/>
              <a:t>Securities’ includes:</a:t>
            </a:r>
          </a:p>
          <a:p>
            <a:pPr lvl="1"/>
            <a:r>
              <a:rPr lang="en-AU" sz="2400" dirty="0"/>
              <a:t>shares and debentures issued by a body, or </a:t>
            </a:r>
          </a:p>
          <a:p>
            <a:pPr lvl="1"/>
            <a:r>
              <a:rPr lang="en-AU" sz="2400" dirty="0"/>
              <a:t>a legal or equitable right or interest in a share or debenture.</a:t>
            </a:r>
          </a:p>
          <a:p>
            <a:pPr marL="457200" lvl="1" indent="0">
              <a:buNone/>
            </a:pPr>
            <a:r>
              <a:rPr lang="en-AU" sz="2400" dirty="0"/>
              <a:t>An option to acquire (by way of issue) any of these securities is  itself also a security: see s700(1) and 761A of the Corporations Act. </a:t>
            </a:r>
          </a:p>
          <a:p>
            <a:r>
              <a:rPr lang="en-AU" sz="2600" dirty="0"/>
              <a:t>Thus a security is proscriptively defined.</a:t>
            </a:r>
          </a:p>
          <a:p>
            <a:r>
              <a:rPr lang="en-AU" sz="2600" dirty="0"/>
              <a:t>The investment on offer via an ICO is not defined.</a:t>
            </a:r>
          </a:p>
          <a:p>
            <a:r>
              <a:rPr lang="en-AU" sz="2600" dirty="0"/>
              <a:t>One could argue that it is in effect a prepayment of a service utilising the issued crypto- virtual token once the project has been completed.  BUT the token itself can appreciate in value independent of the service.</a:t>
            </a:r>
          </a:p>
          <a:p>
            <a:endParaRPr lang="en-AU" sz="2400" dirty="0"/>
          </a:p>
          <a:p>
            <a:endParaRPr lang="en-AU" sz="2400" dirty="0"/>
          </a:p>
          <a:p>
            <a:endParaRPr lang="en-AU" sz="2400" dirty="0"/>
          </a:p>
          <a:p>
            <a:endParaRPr lang="en-AU" sz="2400"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148568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980" y="216856"/>
            <a:ext cx="8911687" cy="782068"/>
          </a:xfrm>
        </p:spPr>
        <p:txBody>
          <a:bodyPr>
            <a:normAutofit fontScale="90000"/>
          </a:bodyPr>
          <a:lstStyle/>
          <a:p>
            <a:r>
              <a:rPr lang="en-AU" dirty="0"/>
              <a:t>Are ICOs legal under Australian Law</a:t>
            </a:r>
            <a:br>
              <a:rPr lang="en-AU" dirty="0"/>
            </a:br>
            <a:endParaRPr lang="en-AU" dirty="0"/>
          </a:p>
        </p:txBody>
      </p:sp>
      <p:sp>
        <p:nvSpPr>
          <p:cNvPr id="3" name="Content Placeholder 2"/>
          <p:cNvSpPr>
            <a:spLocks noGrp="1"/>
          </p:cNvSpPr>
          <p:nvPr>
            <p:ph idx="1"/>
          </p:nvPr>
        </p:nvSpPr>
        <p:spPr>
          <a:xfrm>
            <a:off x="1597972" y="970343"/>
            <a:ext cx="10312280" cy="5146148"/>
          </a:xfrm>
        </p:spPr>
        <p:txBody>
          <a:bodyPr>
            <a:normAutofit lnSpcReduction="10000"/>
          </a:bodyPr>
          <a:lstStyle/>
          <a:p>
            <a:r>
              <a:rPr lang="en-AU" sz="2400" dirty="0"/>
              <a:t>Crypto-tokens can be used to transfer voting powers - a larger share of tokens giving more voting power - in </a:t>
            </a:r>
            <a:r>
              <a:rPr lang="en-AU" sz="2400" dirty="0">
                <a:hlinkClick r:id="rId2"/>
              </a:rPr>
              <a:t>some projects</a:t>
            </a:r>
            <a:r>
              <a:rPr lang="en-AU" sz="2400" dirty="0"/>
              <a:t>, but more often those tokens are just that - units of currency that you can be sent to other users and exchanged for other currencies.</a:t>
            </a:r>
          </a:p>
          <a:p>
            <a:r>
              <a:rPr lang="en-AU" sz="2400" dirty="0"/>
              <a:t>This voting aspect relates to a Decentralised Autonomous Organisation (DAO) which is an organisation with basically no management but subscribers have voting rights to future projects. This was the basis for “THE DAO” which unfortunately was a substantial failure by its promotors. </a:t>
            </a:r>
          </a:p>
          <a:p>
            <a:r>
              <a:rPr lang="en-AU" sz="2400" dirty="0"/>
              <a:t>By not being a legally recognised entity it is arguable that ICOs are not covered by any current laws and therefore are open to possible abuse.</a:t>
            </a:r>
          </a:p>
          <a:p>
            <a:r>
              <a:rPr lang="en-AU" sz="2400" dirty="0"/>
              <a:t>Further being totally encapsulated on the internet they may not even have a jurisdiction of residency.</a:t>
            </a:r>
          </a:p>
          <a:p>
            <a:endParaRPr lang="en-AU" sz="2400" dirty="0"/>
          </a:p>
          <a:p>
            <a:endParaRPr lang="en-AU" sz="2400" dirty="0"/>
          </a:p>
          <a:p>
            <a:endParaRPr lang="en-AU" sz="2400" dirty="0"/>
          </a:p>
          <a:p>
            <a:endParaRPr lang="en-AU" sz="2400"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374365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980" y="216856"/>
            <a:ext cx="8911687" cy="782068"/>
          </a:xfrm>
        </p:spPr>
        <p:txBody>
          <a:bodyPr>
            <a:normAutofit fontScale="90000"/>
          </a:bodyPr>
          <a:lstStyle/>
          <a:p>
            <a:r>
              <a:rPr lang="en-AU" dirty="0"/>
              <a:t>Are ICOs legal under Australian Law</a:t>
            </a:r>
            <a:br>
              <a:rPr lang="en-AU" dirty="0"/>
            </a:br>
            <a:endParaRPr lang="en-AU" dirty="0"/>
          </a:p>
        </p:txBody>
      </p:sp>
      <p:sp>
        <p:nvSpPr>
          <p:cNvPr id="3" name="Content Placeholder 2"/>
          <p:cNvSpPr>
            <a:spLocks noGrp="1"/>
          </p:cNvSpPr>
          <p:nvPr>
            <p:ph idx="1"/>
          </p:nvPr>
        </p:nvSpPr>
        <p:spPr>
          <a:xfrm>
            <a:off x="1597972" y="970343"/>
            <a:ext cx="10312280" cy="5160093"/>
          </a:xfrm>
        </p:spPr>
        <p:txBody>
          <a:bodyPr>
            <a:normAutofit/>
          </a:bodyPr>
          <a:lstStyle/>
          <a:p>
            <a:r>
              <a:rPr lang="en-AU" sz="2400" dirty="0"/>
              <a:t>If it is classified as a prepayment token then it is doubtful that an ICO is illegal in Australia.</a:t>
            </a:r>
          </a:p>
          <a:p>
            <a:r>
              <a:rPr lang="en-AU" sz="2400" dirty="0"/>
              <a:t>Therefore, care must be taken in drafting any white paper dealing with an ICO.</a:t>
            </a:r>
          </a:p>
          <a:p>
            <a:r>
              <a:rPr lang="en-AU" sz="2400" dirty="0"/>
              <a:t>Further, if the ICO is to remain exempt from the IPO rules then there should be a carefully drafted set of rules which detail what the issued token is and how it can be utilised as a pre-service payment.</a:t>
            </a:r>
          </a:p>
          <a:p>
            <a:r>
              <a:rPr lang="en-AU" sz="2400" dirty="0"/>
              <a:t>It is suggested that the rules should not cover the establishment of an exchange mechanism for fiat or other virtual currencies and this could be interpreted as a security of some description.</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532080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980" y="216856"/>
            <a:ext cx="8911687" cy="782068"/>
          </a:xfrm>
        </p:spPr>
        <p:txBody>
          <a:bodyPr>
            <a:normAutofit fontScale="90000"/>
          </a:bodyPr>
          <a:lstStyle/>
          <a:p>
            <a:r>
              <a:rPr lang="en-AU" dirty="0"/>
              <a:t>Are ICOs legal under Australian Law</a:t>
            </a:r>
            <a:br>
              <a:rPr lang="en-AU" dirty="0"/>
            </a:br>
            <a:endParaRPr lang="en-AU" dirty="0"/>
          </a:p>
        </p:txBody>
      </p:sp>
      <p:sp>
        <p:nvSpPr>
          <p:cNvPr id="3" name="Content Placeholder 2"/>
          <p:cNvSpPr>
            <a:spLocks noGrp="1"/>
          </p:cNvSpPr>
          <p:nvPr>
            <p:ph idx="1"/>
          </p:nvPr>
        </p:nvSpPr>
        <p:spPr>
          <a:xfrm>
            <a:off x="1597972" y="970343"/>
            <a:ext cx="10312280" cy="5160093"/>
          </a:xfrm>
        </p:spPr>
        <p:txBody>
          <a:bodyPr>
            <a:normAutofit/>
          </a:bodyPr>
          <a:lstStyle/>
          <a:p>
            <a:r>
              <a:rPr lang="en-AU" sz="2400" dirty="0"/>
              <a:t>If an exchange is established then it should be undertaken separate from the initial project.</a:t>
            </a:r>
          </a:p>
          <a:p>
            <a:r>
              <a:rPr lang="en-AU" sz="2400" dirty="0"/>
              <a:t>Remember this is unchartered waters and as such the regulator could at any time issue a guidance note to cover what it believes to be the law.</a:t>
            </a:r>
          </a:p>
          <a:p>
            <a:r>
              <a:rPr lang="en-AU" sz="2400" dirty="0"/>
              <a:t>Avoiding IPO obligations will largely depend on the terminology used in the offer document (usually a white paper) which details the project, how the project is going to be developed/administered and how the relevant token can be used once the project is operational.</a:t>
            </a:r>
          </a:p>
          <a:p>
            <a:endParaRPr lang="en-AU" sz="2400"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532080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980" y="216856"/>
            <a:ext cx="8911687" cy="782068"/>
          </a:xfrm>
        </p:spPr>
        <p:txBody>
          <a:bodyPr>
            <a:normAutofit fontScale="90000"/>
          </a:bodyPr>
          <a:lstStyle/>
          <a:p>
            <a:r>
              <a:rPr lang="en-AU" dirty="0"/>
              <a:t>Are ICOs legal under Australian Law</a:t>
            </a:r>
            <a:br>
              <a:rPr lang="en-AU" dirty="0"/>
            </a:br>
            <a:endParaRPr lang="en-AU" dirty="0"/>
          </a:p>
        </p:txBody>
      </p:sp>
      <p:sp>
        <p:nvSpPr>
          <p:cNvPr id="3" name="Content Placeholder 2"/>
          <p:cNvSpPr>
            <a:spLocks noGrp="1"/>
          </p:cNvSpPr>
          <p:nvPr>
            <p:ph idx="1"/>
          </p:nvPr>
        </p:nvSpPr>
        <p:spPr>
          <a:xfrm>
            <a:off x="1597972" y="970344"/>
            <a:ext cx="10312280" cy="2487472"/>
          </a:xfrm>
        </p:spPr>
        <p:txBody>
          <a:bodyPr>
            <a:normAutofit/>
          </a:bodyPr>
          <a:lstStyle/>
          <a:p>
            <a:r>
              <a:rPr lang="en-AU" sz="2400" dirty="0"/>
              <a:t>The last point is that ICOs have a global reach.  As noted above the </a:t>
            </a:r>
            <a:r>
              <a:rPr lang="en-AU" sz="2400" dirty="0" err="1"/>
              <a:t>Storj</a:t>
            </a:r>
            <a:r>
              <a:rPr lang="en-AU" sz="2400" dirty="0"/>
              <a:t> ICO had 11,200 investors which raised US$30 million.  Those investors are spread across multiple jurisdictions.</a:t>
            </a:r>
          </a:p>
          <a:p>
            <a:r>
              <a:rPr lang="en-AU" sz="2400" dirty="0"/>
              <a:t>So care needs to be taken that if funds are to be accepted from multiple jurisdictions then the ICO should be checked by qualified lawyers in those accepted jurisdictions.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532080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039" y="147337"/>
            <a:ext cx="8911687" cy="820851"/>
          </a:xfrm>
        </p:spPr>
        <p:txBody>
          <a:bodyPr>
            <a:normAutofit fontScale="90000"/>
          </a:bodyPr>
          <a:lstStyle/>
          <a:p>
            <a:r>
              <a:rPr lang="en-AU" dirty="0"/>
              <a:t>What could a regulator do to intervene</a:t>
            </a:r>
            <a:br>
              <a:rPr lang="en-AU" dirty="0"/>
            </a:br>
            <a:endParaRPr lang="en-AU" dirty="0"/>
          </a:p>
        </p:txBody>
      </p:sp>
      <p:sp>
        <p:nvSpPr>
          <p:cNvPr id="3" name="Content Placeholder 2"/>
          <p:cNvSpPr>
            <a:spLocks noGrp="1"/>
          </p:cNvSpPr>
          <p:nvPr>
            <p:ph idx="1"/>
          </p:nvPr>
        </p:nvSpPr>
        <p:spPr>
          <a:xfrm>
            <a:off x="1628708" y="968188"/>
            <a:ext cx="8915400" cy="4933132"/>
          </a:xfrm>
        </p:spPr>
        <p:txBody>
          <a:bodyPr>
            <a:noAutofit/>
          </a:bodyPr>
          <a:lstStyle/>
          <a:p>
            <a:r>
              <a:rPr lang="en-AU" sz="2400" dirty="0"/>
              <a:t>IN Australia the principle regulator covering securities is the Australian Securities Investment Commission.</a:t>
            </a:r>
          </a:p>
          <a:p>
            <a:r>
              <a:rPr lang="en-AU" sz="2400" dirty="0"/>
              <a:t>A secondary regulator is the Australian Competition and Consumer Commission.</a:t>
            </a:r>
          </a:p>
          <a:p>
            <a:r>
              <a:rPr lang="en-AU" sz="2400" dirty="0"/>
              <a:t>Both these regulators have issued explanatory documents covering virtual property and virtual currencies.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708072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039" y="147337"/>
            <a:ext cx="8911687" cy="820851"/>
          </a:xfrm>
        </p:spPr>
        <p:txBody>
          <a:bodyPr>
            <a:normAutofit fontScale="90000"/>
          </a:bodyPr>
          <a:lstStyle/>
          <a:p>
            <a:r>
              <a:rPr lang="en-AU" dirty="0"/>
              <a:t>What could a regulator do to intervene</a:t>
            </a:r>
            <a:br>
              <a:rPr lang="en-AU" dirty="0"/>
            </a:br>
            <a:endParaRPr lang="en-AU" dirty="0"/>
          </a:p>
        </p:txBody>
      </p:sp>
      <p:sp>
        <p:nvSpPr>
          <p:cNvPr id="3" name="Content Placeholder 2"/>
          <p:cNvSpPr>
            <a:spLocks noGrp="1"/>
          </p:cNvSpPr>
          <p:nvPr>
            <p:ph idx="1"/>
          </p:nvPr>
        </p:nvSpPr>
        <p:spPr>
          <a:xfrm>
            <a:off x="1628708" y="968188"/>
            <a:ext cx="8915400" cy="4933132"/>
          </a:xfrm>
        </p:spPr>
        <p:txBody>
          <a:bodyPr>
            <a:noAutofit/>
          </a:bodyPr>
          <a:lstStyle/>
          <a:p>
            <a:r>
              <a:rPr lang="en-AU" sz="2400" dirty="0"/>
              <a:t>ASIC in particular is on the lookout for PONZI schemes and as such any promotors of ICO must be cognizant of PONZI schemes and pyramid selling schemes.</a:t>
            </a:r>
          </a:p>
          <a:p>
            <a:r>
              <a:rPr lang="en-AU" sz="2400" dirty="0"/>
              <a:t>ASIC has heavily invested in FIN-Tech start up having established its own FIN-Tech start up hub in Sydney.</a:t>
            </a:r>
          </a:p>
          <a:p>
            <a:r>
              <a:rPr lang="en-AU" sz="2400" dirty="0"/>
              <a:t>This regulator is interested in better understanding what is available by way of blockchain technologies and how they may be leveraged for the Australian economy.</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70807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039" y="147337"/>
            <a:ext cx="8911687" cy="820851"/>
          </a:xfrm>
        </p:spPr>
        <p:txBody>
          <a:bodyPr>
            <a:normAutofit fontScale="90000"/>
          </a:bodyPr>
          <a:lstStyle/>
          <a:p>
            <a:r>
              <a:rPr lang="en-AU" dirty="0"/>
              <a:t>What could a regulator do to intervene</a:t>
            </a:r>
            <a:br>
              <a:rPr lang="en-AU" dirty="0"/>
            </a:br>
            <a:endParaRPr lang="en-AU" dirty="0"/>
          </a:p>
        </p:txBody>
      </p:sp>
      <p:sp>
        <p:nvSpPr>
          <p:cNvPr id="3" name="Content Placeholder 2"/>
          <p:cNvSpPr>
            <a:spLocks noGrp="1"/>
          </p:cNvSpPr>
          <p:nvPr>
            <p:ph idx="1"/>
          </p:nvPr>
        </p:nvSpPr>
        <p:spPr>
          <a:xfrm>
            <a:off x="1628708" y="968188"/>
            <a:ext cx="8915400" cy="4587368"/>
          </a:xfrm>
        </p:spPr>
        <p:txBody>
          <a:bodyPr>
            <a:normAutofit lnSpcReduction="10000"/>
          </a:bodyPr>
          <a:lstStyle/>
          <a:p>
            <a:r>
              <a:rPr lang="en-AU" sz="2400" dirty="0"/>
              <a:t>It may arise that Parliament may created sui generis rights concerning virtual currencies that are tied to an ICO.</a:t>
            </a:r>
          </a:p>
          <a:p>
            <a:r>
              <a:rPr lang="en-AU" sz="2400" dirty="0"/>
              <a:t>The ICO market itself has resulted in a number of self-imposed restrictions. A valid ICO promotor will follow at least these restrictions:</a:t>
            </a:r>
          </a:p>
          <a:p>
            <a:pPr lvl="1"/>
            <a:r>
              <a:rPr lang="en-AU" sz="2200" dirty="0"/>
              <a:t>Storing the contributions of the community members in escrow wallets. In order to access the funds stored in an escrow wallet, the owners need several private keys. One of the keys is usually owned by a trusted third party uninvolved in the project development.</a:t>
            </a:r>
          </a:p>
          <a:p>
            <a:pPr lvl="1"/>
            <a:r>
              <a:rPr lang="en-AU" sz="2200" dirty="0"/>
              <a:t>Establishing a legal entity for the company and documenting a set of terms and conditions of the ICO.</a:t>
            </a:r>
          </a:p>
        </p:txBody>
      </p:sp>
      <p:sp>
        <p:nvSpPr>
          <p:cNvPr id="6" name="Slide Number Placeholder 5"/>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423492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91440"/>
            <a:ext cx="8911687" cy="834390"/>
          </a:xfrm>
        </p:spPr>
        <p:txBody>
          <a:bodyPr>
            <a:noAutofit/>
          </a:bodyPr>
          <a:lstStyle/>
          <a:p>
            <a:pPr algn="ctr"/>
            <a:r>
              <a:rPr lang="en-AU" sz="5400" b="1" dirty="0">
                <a:effectLst>
                  <a:outerShdw blurRad="38100" dist="38100" dir="2700000" algn="tl">
                    <a:srgbClr val="000000">
                      <a:alpha val="43137"/>
                    </a:srgbClr>
                  </a:outerShdw>
                </a:effectLst>
              </a:rPr>
              <a:t>Disclaimer</a:t>
            </a:r>
          </a:p>
        </p:txBody>
      </p:sp>
      <p:sp>
        <p:nvSpPr>
          <p:cNvPr id="3" name="Content Placeholder 2"/>
          <p:cNvSpPr>
            <a:spLocks noGrp="1"/>
          </p:cNvSpPr>
          <p:nvPr>
            <p:ph idx="1"/>
          </p:nvPr>
        </p:nvSpPr>
        <p:spPr>
          <a:xfrm>
            <a:off x="1624885" y="970344"/>
            <a:ext cx="10130436" cy="5440680"/>
          </a:xfrm>
        </p:spPr>
        <p:txBody>
          <a:bodyPr>
            <a:normAutofit/>
          </a:bodyPr>
          <a:lstStyle/>
          <a:p>
            <a:pPr algn="just"/>
            <a:r>
              <a:rPr lang="en-US" sz="2000" b="1" i="1" dirty="0"/>
              <a:t>PLEASE NOTE:</a:t>
            </a:r>
            <a:r>
              <a:rPr lang="en-US" sz="2000" i="1" dirty="0"/>
              <a:t> the information disclosed in the presentation </a:t>
            </a:r>
            <a:r>
              <a:rPr lang="en-US" sz="2000" b="1" i="1" dirty="0"/>
              <a:t>is NOT</a:t>
            </a:r>
            <a:r>
              <a:rPr lang="en-US" sz="2000" i="1" dirty="0"/>
              <a:t> the provision of </a:t>
            </a:r>
            <a:r>
              <a:rPr lang="en-US" sz="2000" b="1" i="1" dirty="0"/>
              <a:t>Legal advice or Professional Services advice</a:t>
            </a:r>
            <a:r>
              <a:rPr lang="en-US" sz="2000" i="1" dirty="0"/>
              <a:t>.  If a reader/attendee has an issue then they should seek appropriate legal/technical advice.  The author/presenter makes no warranty as to correctness of anything contained in this presentation. The topic of this presentation is ever changing at a rapid rate and as such this presentation is the sole opinion of the author/presenter and must not be relied upon as either legal or technical advice. Every situation is different and as such proper analysis must be undertaken when seeking professional advice. </a:t>
            </a:r>
          </a:p>
          <a:p>
            <a:pPr algn="just"/>
            <a:r>
              <a:rPr lang="en-US" sz="2000" i="1" dirty="0"/>
              <a:t>Consequently, the </a:t>
            </a:r>
            <a:r>
              <a:rPr lang="en-US" sz="2000" b="1" i="1" dirty="0"/>
              <a:t>author/presenter takes no responsibility for any errors </a:t>
            </a:r>
            <a:r>
              <a:rPr lang="en-US" sz="2000" i="1" dirty="0"/>
              <a:t>that may exist in this paper and certainly takes no responsibility if any reader/attendee takes any actions based on what is (expressly or by implication) contained in this paper/presentation.  </a:t>
            </a:r>
          </a:p>
          <a:p>
            <a:pPr algn="just"/>
            <a:r>
              <a:rPr lang="en-US" sz="2000" i="1" dirty="0"/>
              <a:t>All </a:t>
            </a:r>
            <a:r>
              <a:rPr lang="en-US" sz="2000" b="1" i="1" dirty="0"/>
              <a:t>readers/attendees take full responsibility for anything they </a:t>
            </a:r>
            <a:br>
              <a:rPr lang="en-US" sz="2000" b="1" i="1" dirty="0"/>
            </a:br>
            <a:r>
              <a:rPr lang="en-US" sz="2000" b="1" i="1" dirty="0"/>
              <a:t>may do in reliance of anything contained in this </a:t>
            </a:r>
            <a:br>
              <a:rPr lang="en-US" sz="2000" b="1" i="1" dirty="0"/>
            </a:br>
            <a:r>
              <a:rPr lang="en-US" sz="2000" b="1" i="1" dirty="0"/>
              <a:t>paper</a:t>
            </a:r>
            <a:r>
              <a:rPr lang="en-AU" sz="2000" b="1" dirty="0"/>
              <a:t>/presentation</a:t>
            </a:r>
            <a:r>
              <a:rPr lang="en-AU" sz="2000" dirty="0"/>
              <a:t>.</a:t>
            </a:r>
          </a:p>
          <a:p>
            <a:pPr marL="0" indent="0">
              <a:buNone/>
            </a:pPr>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5"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
        <p:nvSpPr>
          <p:cNvPr id="6"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7" name="Slide Number Placeholder 6"/>
          <p:cNvSpPr>
            <a:spLocks noGrp="1"/>
          </p:cNvSpPr>
          <p:nvPr>
            <p:ph type="sldNum" sz="quarter" idx="12"/>
          </p:nvPr>
        </p:nvSpPr>
        <p:spPr/>
        <p:txBody>
          <a:bodyPr/>
          <a:lstStyle/>
          <a:p>
            <a:fld id="{20D61C8D-AD90-4CF1-A24C-D20C5D9E6E62}" type="slidenum">
              <a:rPr lang="en-AU" smtClean="0"/>
              <a:t>2</a:t>
            </a:fld>
            <a:endParaRPr lang="en-AU" dirty="0"/>
          </a:p>
        </p:txBody>
      </p:sp>
    </p:spTree>
    <p:extLst>
      <p:ext uri="{BB962C8B-B14F-4D97-AF65-F5344CB8AC3E}">
        <p14:creationId xmlns:p14="http://schemas.microsoft.com/office/powerpoint/2010/main" val="1136712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039" y="147337"/>
            <a:ext cx="8911687" cy="820851"/>
          </a:xfrm>
        </p:spPr>
        <p:txBody>
          <a:bodyPr>
            <a:normAutofit fontScale="90000"/>
          </a:bodyPr>
          <a:lstStyle/>
          <a:p>
            <a:r>
              <a:rPr lang="en-AU" dirty="0"/>
              <a:t>What could a regulator do to intervene</a:t>
            </a:r>
            <a:br>
              <a:rPr lang="en-AU" dirty="0"/>
            </a:br>
            <a:endParaRPr lang="en-AU" dirty="0"/>
          </a:p>
        </p:txBody>
      </p:sp>
      <p:sp>
        <p:nvSpPr>
          <p:cNvPr id="3" name="Content Placeholder 2"/>
          <p:cNvSpPr>
            <a:spLocks noGrp="1"/>
          </p:cNvSpPr>
          <p:nvPr>
            <p:ph idx="1"/>
          </p:nvPr>
        </p:nvSpPr>
        <p:spPr>
          <a:xfrm>
            <a:off x="1628708" y="968188"/>
            <a:ext cx="8915400" cy="4587368"/>
          </a:xfrm>
        </p:spPr>
        <p:txBody>
          <a:bodyPr>
            <a:normAutofit/>
          </a:bodyPr>
          <a:lstStyle/>
          <a:p>
            <a:r>
              <a:rPr lang="en-AU" sz="2400" dirty="0"/>
              <a:t>The </a:t>
            </a:r>
            <a:r>
              <a:rPr lang="en-AU" sz="2400" dirty="0" err="1"/>
              <a:t>Humaniq</a:t>
            </a:r>
            <a:r>
              <a:rPr lang="en-AU" sz="2400" dirty="0"/>
              <a:t> ICO was a good example of a well thought-out campaign. </a:t>
            </a:r>
          </a:p>
          <a:p>
            <a:pPr lvl="1"/>
            <a:r>
              <a:rPr lang="en-AU" sz="2200" dirty="0"/>
              <a:t>A detailed Whitepaper and roadmap was prepared with clearly defined goals for the project.  </a:t>
            </a:r>
          </a:p>
          <a:p>
            <a:pPr lvl="1"/>
            <a:r>
              <a:rPr lang="en-AU" sz="2200" dirty="0"/>
              <a:t>Further the promotors who obtained commentary from independent revealed  their identities – </a:t>
            </a:r>
          </a:p>
          <a:p>
            <a:r>
              <a:rPr lang="en-AU" sz="2400" dirty="0"/>
              <a:t>These are all signs of a legitimate campaign.  It may be that the ICO market itself should develop best practice guidelines so as to avoid regulatory intervention.</a:t>
            </a:r>
          </a:p>
          <a:p>
            <a:r>
              <a:rPr lang="en-AU" sz="2400" dirty="0"/>
              <a:t>BUT only time will tell in this regard.</a:t>
            </a:r>
          </a:p>
        </p:txBody>
      </p:sp>
      <p:sp>
        <p:nvSpPr>
          <p:cNvPr id="6" name="Slide Number Placeholder 5"/>
          <p:cNvSpPr>
            <a:spLocks noGrp="1"/>
          </p:cNvSpPr>
          <p:nvPr>
            <p:ph type="sldNum" sz="quarter" idx="12"/>
          </p:nvPr>
        </p:nvSpPr>
        <p:spPr/>
        <p:txBody>
          <a:bodyPr/>
          <a:lstStyle/>
          <a:p>
            <a:fld id="{D57F1E4F-1CFF-5643-939E-217C01CDF565}" type="slidenum">
              <a:rPr lang="en-US" smtClean="0"/>
              <a:pPr/>
              <a:t>20</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4234926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4613" y="147337"/>
            <a:ext cx="8911687" cy="782431"/>
          </a:xfrm>
        </p:spPr>
        <p:txBody>
          <a:bodyPr/>
          <a:lstStyle/>
          <a:p>
            <a:pPr algn="ctr"/>
            <a:r>
              <a:rPr lang="en-AU" dirty="0"/>
              <a:t>Conclusion</a:t>
            </a:r>
          </a:p>
        </p:txBody>
      </p:sp>
      <p:sp>
        <p:nvSpPr>
          <p:cNvPr id="3" name="Content Placeholder 2"/>
          <p:cNvSpPr>
            <a:spLocks noGrp="1"/>
          </p:cNvSpPr>
          <p:nvPr>
            <p:ph idx="1"/>
          </p:nvPr>
        </p:nvSpPr>
        <p:spPr>
          <a:xfrm>
            <a:off x="1613340" y="929767"/>
            <a:ext cx="8915400" cy="4856309"/>
          </a:xfrm>
        </p:spPr>
        <p:txBody>
          <a:bodyPr>
            <a:normAutofit/>
          </a:bodyPr>
          <a:lstStyle/>
          <a:p>
            <a:r>
              <a:rPr lang="en-AU" sz="2400" dirty="0"/>
              <a:t>ICOs are on the rise for raising capital for blockchain projects</a:t>
            </a:r>
          </a:p>
          <a:p>
            <a:r>
              <a:rPr lang="en-AU" sz="2400" dirty="0"/>
              <a:t>In order to raise this capital new tokens are generally issued.</a:t>
            </a:r>
          </a:p>
          <a:p>
            <a:r>
              <a:rPr lang="en-AU" sz="2400" dirty="0"/>
              <a:t>These tokens can take the form of pre-purchase tokens for future services or can stand independently of the relevant project and later traded in the market.</a:t>
            </a:r>
          </a:p>
          <a:p>
            <a:r>
              <a:rPr lang="en-AU" sz="2400" dirty="0"/>
              <a:t>Care needs to be taken in the promotion of an ICO so as to ensure that it is not in  fact the issuing of a security.</a:t>
            </a:r>
          </a:p>
        </p:txBody>
      </p:sp>
      <p:sp>
        <p:nvSpPr>
          <p:cNvPr id="6" name="Slide Number Placeholder 5"/>
          <p:cNvSpPr>
            <a:spLocks noGrp="1"/>
          </p:cNvSpPr>
          <p:nvPr>
            <p:ph type="sldNum" sz="quarter" idx="12"/>
          </p:nvPr>
        </p:nvSpPr>
        <p:spPr/>
        <p:txBody>
          <a:bodyPr/>
          <a:lstStyle/>
          <a:p>
            <a:fld id="{D57F1E4F-1CFF-5643-939E-217C01CDF565}" type="slidenum">
              <a:rPr lang="en-US" smtClean="0"/>
              <a:pPr/>
              <a:t>21</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1168322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4613" y="147337"/>
            <a:ext cx="8911687" cy="782431"/>
          </a:xfrm>
        </p:spPr>
        <p:txBody>
          <a:bodyPr/>
          <a:lstStyle/>
          <a:p>
            <a:pPr algn="ctr"/>
            <a:r>
              <a:rPr lang="en-AU" dirty="0"/>
              <a:t>Conclusion</a:t>
            </a:r>
          </a:p>
        </p:txBody>
      </p:sp>
      <p:sp>
        <p:nvSpPr>
          <p:cNvPr id="3" name="Content Placeholder 2"/>
          <p:cNvSpPr>
            <a:spLocks noGrp="1"/>
          </p:cNvSpPr>
          <p:nvPr>
            <p:ph idx="1"/>
          </p:nvPr>
        </p:nvSpPr>
        <p:spPr>
          <a:xfrm>
            <a:off x="1613340" y="929767"/>
            <a:ext cx="8915400" cy="4856309"/>
          </a:xfrm>
        </p:spPr>
        <p:txBody>
          <a:bodyPr>
            <a:normAutofit/>
          </a:bodyPr>
          <a:lstStyle/>
          <a:p>
            <a:r>
              <a:rPr lang="en-AU" sz="2400"/>
              <a:t>If </a:t>
            </a:r>
            <a:r>
              <a:rPr lang="en-AU" sz="2400" dirty="0"/>
              <a:t>ASIC determines that the token is really a security then a disclosure document needs to be prepared and lodged with ASIC.</a:t>
            </a:r>
          </a:p>
          <a:p>
            <a:r>
              <a:rPr lang="en-AU" sz="2400" dirty="0"/>
              <a:t>Failure to prepare a security disclosure document is illegal.</a:t>
            </a:r>
          </a:p>
          <a:p>
            <a:r>
              <a:rPr lang="en-AU" sz="2400" dirty="0"/>
              <a:t>The market may think it appropriate to develop its own guidance note to cover the issuing of an ICO.</a:t>
            </a:r>
          </a:p>
          <a:p>
            <a:endParaRPr lang="en-AU"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22</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1168322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2726" y="2353017"/>
            <a:ext cx="8911687" cy="928065"/>
          </a:xfrm>
        </p:spPr>
        <p:txBody>
          <a:bodyPr/>
          <a:lstStyle/>
          <a:p>
            <a:pPr algn="ctr"/>
            <a:r>
              <a:rPr lang="en-AU" dirty="0"/>
              <a:t>QUESTION</a:t>
            </a:r>
          </a:p>
        </p:txBody>
      </p:sp>
      <p:sp>
        <p:nvSpPr>
          <p:cNvPr id="3" name="Date Placeholder 2"/>
          <p:cNvSpPr>
            <a:spLocks noGrp="1"/>
          </p:cNvSpPr>
          <p:nvPr>
            <p:ph type="dt" sz="half" idx="10"/>
          </p:nvPr>
        </p:nvSpPr>
        <p:spPr/>
        <p:txBody>
          <a:bodyPr/>
          <a:lstStyle/>
          <a:p>
            <a:r>
              <a:rPr lang="en-US"/>
              <a:t>13/11/2017</a:t>
            </a:r>
            <a:endParaRPr lang="en-US" dirty="0"/>
          </a:p>
        </p:txBody>
      </p:sp>
      <p:sp>
        <p:nvSpPr>
          <p:cNvPr id="4" name="Footer Placeholder 3"/>
          <p:cNvSpPr>
            <a:spLocks noGrp="1"/>
          </p:cNvSpPr>
          <p:nvPr>
            <p:ph type="ftr" sz="quarter" idx="11"/>
          </p:nvPr>
        </p:nvSpPr>
        <p:spPr/>
        <p:txBody>
          <a:bodyPr/>
          <a:lstStyle/>
          <a:p>
            <a:r>
              <a:rPr lang="en-US"/>
              <a:t>Dr. Adrian McCullagh: amccullagh@odmoblawyers.com</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026961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Agenda</a:t>
            </a:r>
          </a:p>
        </p:txBody>
      </p:sp>
      <p:sp>
        <p:nvSpPr>
          <p:cNvPr id="3" name="Content Placeholder 2"/>
          <p:cNvSpPr>
            <a:spLocks noGrp="1"/>
          </p:cNvSpPr>
          <p:nvPr>
            <p:ph idx="1"/>
          </p:nvPr>
        </p:nvSpPr>
        <p:spPr>
          <a:xfrm>
            <a:off x="1256800" y="1292493"/>
            <a:ext cx="8915400" cy="3777622"/>
          </a:xfrm>
        </p:spPr>
        <p:txBody>
          <a:bodyPr>
            <a:normAutofit/>
          </a:bodyPr>
          <a:lstStyle/>
          <a:p>
            <a:r>
              <a:rPr lang="en-AU" sz="3200" dirty="0"/>
              <a:t>What is an ICO</a:t>
            </a:r>
          </a:p>
          <a:p>
            <a:r>
              <a:rPr lang="en-AU" sz="3200" dirty="0"/>
              <a:t>How does it differ from an IPO</a:t>
            </a:r>
          </a:p>
          <a:p>
            <a:r>
              <a:rPr lang="en-AU" sz="3200" dirty="0"/>
              <a:t>Are ICOs legal under Australian Law</a:t>
            </a:r>
          </a:p>
          <a:p>
            <a:r>
              <a:rPr lang="en-AU" sz="3200" dirty="0"/>
              <a:t>What could a regulator do to intervene</a:t>
            </a:r>
          </a:p>
          <a:p>
            <a:r>
              <a:rPr lang="en-AU" sz="3200" dirty="0"/>
              <a:t>Where from here</a:t>
            </a:r>
          </a:p>
          <a:p>
            <a:r>
              <a:rPr lang="en-AU" sz="3200" dirty="0"/>
              <a:t>Conclusion</a:t>
            </a:r>
          </a:p>
        </p:txBody>
      </p:sp>
      <p:sp>
        <p:nvSpPr>
          <p:cNvPr id="6" name="Slide Number Placeholder 5"/>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996178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Rise of the ICO</a:t>
            </a:r>
          </a:p>
        </p:txBody>
      </p:sp>
      <p:sp>
        <p:nvSpPr>
          <p:cNvPr id="3" name="Content Placeholder 2"/>
          <p:cNvSpPr>
            <a:spLocks noGrp="1"/>
          </p:cNvSpPr>
          <p:nvPr>
            <p:ph idx="1"/>
          </p:nvPr>
        </p:nvSpPr>
        <p:spPr>
          <a:xfrm>
            <a:off x="2380206" y="1497875"/>
            <a:ext cx="8915400" cy="3777622"/>
          </a:xfrm>
        </p:spPr>
        <p:txBody>
          <a:bodyPr>
            <a:normAutofit lnSpcReduction="10000"/>
          </a:bodyPr>
          <a:lstStyle/>
          <a:p>
            <a:r>
              <a:rPr lang="en-AU" sz="2800" dirty="0"/>
              <a:t>An ICO stands for “Initial Coin Offering”</a:t>
            </a:r>
          </a:p>
          <a:p>
            <a:r>
              <a:rPr lang="en-AU" sz="2800" dirty="0"/>
              <a:t>Most if not all ICOs involve the creation and allocation of virtual TOKENS.</a:t>
            </a:r>
          </a:p>
          <a:p>
            <a:r>
              <a:rPr lang="en-AU" sz="2800" dirty="0"/>
              <a:t>ICO are becoming the norm for fund raising by blockchain entrepreneurs. </a:t>
            </a:r>
          </a:p>
          <a:p>
            <a:r>
              <a:rPr lang="en-AU" sz="2800" dirty="0"/>
              <a:t>In 2016 according to COINDESK, ICOs raised just under 50% of what was raised by traditional VC market.</a:t>
            </a:r>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
        <p:nvSpPr>
          <p:cNvPr id="9"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Tree>
    <p:extLst>
      <p:ext uri="{BB962C8B-B14F-4D97-AF65-F5344CB8AC3E}">
        <p14:creationId xmlns:p14="http://schemas.microsoft.com/office/powerpoint/2010/main" val="237147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160470"/>
            <a:ext cx="9980612" cy="1718496"/>
          </a:xfrm>
        </p:spPr>
        <p:txBody>
          <a:bodyPr>
            <a:normAutofit fontScale="90000"/>
          </a:bodyPr>
          <a:lstStyle/>
          <a:p>
            <a:pPr algn="ctr"/>
            <a:r>
              <a:rPr lang="en-AU" dirty="0"/>
              <a:t>ICO Funding is closing in on VC funding</a:t>
            </a:r>
            <a:br>
              <a:rPr lang="en-AU" dirty="0"/>
            </a:br>
            <a:r>
              <a:rPr lang="en-AU" dirty="0"/>
              <a:t>Curtesy of COINDESK</a:t>
            </a:r>
            <a:br>
              <a:rPr lang="en-AU" dirty="0"/>
            </a:br>
            <a:r>
              <a:rPr lang="en-AU" sz="2000" dirty="0">
                <a:hlinkClick r:id="rId2"/>
              </a:rPr>
              <a:t>http://www.coindesk.com/coindesk-research-ico-interest-grows-funding-nears-50-blockchain-venture-capital/</a:t>
            </a:r>
            <a:r>
              <a:rPr lang="en-AU" sz="2000" dirty="0"/>
              <a:t> </a:t>
            </a:r>
          </a:p>
        </p:txBody>
      </p:sp>
      <p:pic>
        <p:nvPicPr>
          <p:cNvPr id="4" name="Picture 3" descr="A picture containing screenshot&#10;&#10;Description generated with very high confidence"/>
          <p:cNvPicPr>
            <a:picLocks noChangeAspect="1"/>
          </p:cNvPicPr>
          <p:nvPr/>
        </p:nvPicPr>
        <p:blipFill>
          <a:blip r:embed="rId3"/>
          <a:stretch>
            <a:fillRect/>
          </a:stretch>
        </p:blipFill>
        <p:spPr>
          <a:xfrm>
            <a:off x="2005533" y="1738648"/>
            <a:ext cx="9636968" cy="4454683"/>
          </a:xfrm>
          <a:prstGeom prst="rect">
            <a:avLst/>
          </a:prstGeom>
        </p:spPr>
      </p:pic>
      <p:sp>
        <p:nvSpPr>
          <p:cNvPr id="7" name="Slide Number Placeholder 6"/>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9"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10"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1687260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86012"/>
            <a:ext cx="8911687" cy="743136"/>
          </a:xfrm>
        </p:spPr>
        <p:txBody>
          <a:bodyPr/>
          <a:lstStyle/>
          <a:p>
            <a:pPr algn="ctr"/>
            <a:r>
              <a:rPr lang="en-AU" dirty="0"/>
              <a:t>What is an ICO</a:t>
            </a:r>
          </a:p>
        </p:txBody>
      </p:sp>
      <p:sp>
        <p:nvSpPr>
          <p:cNvPr id="3" name="Content Placeholder 2"/>
          <p:cNvSpPr>
            <a:spLocks noGrp="1"/>
          </p:cNvSpPr>
          <p:nvPr>
            <p:ph idx="1"/>
          </p:nvPr>
        </p:nvSpPr>
        <p:spPr>
          <a:xfrm>
            <a:off x="1603401" y="929701"/>
            <a:ext cx="10380617" cy="5294812"/>
          </a:xfrm>
        </p:spPr>
        <p:txBody>
          <a:bodyPr>
            <a:normAutofit fontScale="85000" lnSpcReduction="20000"/>
          </a:bodyPr>
          <a:lstStyle/>
          <a:p>
            <a:r>
              <a:rPr lang="en-AU" sz="2800" dirty="0"/>
              <a:t>An ICO or Blockchain Token Offering is the initial offering of a digital cryptographically secure piece of data created on a blockchain as part of a decentralised software protocol.  (Adapted from </a:t>
            </a:r>
            <a:r>
              <a:rPr lang="en-AU" sz="2800" dirty="0" err="1"/>
              <a:t>Consensys</a:t>
            </a:r>
            <a:r>
              <a:rPr lang="en-AU" sz="2800" dirty="0"/>
              <a:t> definition).</a:t>
            </a:r>
          </a:p>
          <a:p>
            <a:r>
              <a:rPr lang="en-AU" sz="2800" dirty="0"/>
              <a:t>An ICO is a popular way to raise money for a new cryptocurrency project by distributing a percentage of the initial currency supply (Crypto-token) to early supporters of the relevant project. (Adapted from Simon and Crown Paper).</a:t>
            </a:r>
          </a:p>
          <a:p>
            <a:r>
              <a:rPr lang="en-AU" sz="2800" dirty="0"/>
              <a:t>I prefer the Simon &amp; Crown definition as it has a direct link to fiat currency, but some ICOs accept bitcoin/ether as the currency of exchange.</a:t>
            </a:r>
          </a:p>
          <a:p>
            <a:r>
              <a:rPr lang="en-AU" sz="2800" dirty="0"/>
              <a:t>The investor is in part hoping that the crypto-token will increase in value much the same as what occurs with an initial public offering of shares.  The difference being that with an ICO no equity is on offer.</a:t>
            </a:r>
          </a:p>
          <a:p>
            <a:endParaRPr lang="en-AU" sz="2800"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716330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4880" y="145138"/>
            <a:ext cx="8911687" cy="717010"/>
          </a:xfrm>
        </p:spPr>
        <p:txBody>
          <a:bodyPr/>
          <a:lstStyle/>
          <a:p>
            <a:pPr algn="ctr"/>
            <a:r>
              <a:rPr lang="en-AU" dirty="0"/>
              <a:t>ICO Funding</a:t>
            </a:r>
          </a:p>
        </p:txBody>
      </p:sp>
      <p:sp>
        <p:nvSpPr>
          <p:cNvPr id="3" name="Content Placeholder 2"/>
          <p:cNvSpPr>
            <a:spLocks noGrp="1"/>
          </p:cNvSpPr>
          <p:nvPr>
            <p:ph idx="1"/>
          </p:nvPr>
        </p:nvSpPr>
        <p:spPr>
          <a:xfrm>
            <a:off x="1622560" y="951046"/>
            <a:ext cx="10107885" cy="5388793"/>
          </a:xfrm>
        </p:spPr>
        <p:txBody>
          <a:bodyPr>
            <a:normAutofit/>
          </a:bodyPr>
          <a:lstStyle/>
          <a:p>
            <a:r>
              <a:rPr lang="en-AU" sz="2400" dirty="0"/>
              <a:t>The previous slide need some perspective.  Just over $150 million was invested in one project which later failed know as the DAO.</a:t>
            </a:r>
          </a:p>
          <a:p>
            <a:r>
              <a:rPr lang="en-AU" sz="2400" dirty="0"/>
              <a:t>Despite this, at least 3 times every week a new ICO is launched attempting to raise funds for some project.</a:t>
            </a:r>
          </a:p>
          <a:p>
            <a:r>
              <a:rPr lang="en-AU" sz="2400" dirty="0"/>
              <a:t>It has been noted that some ICOs raise substantial funds in very short periods of time.  </a:t>
            </a:r>
          </a:p>
          <a:p>
            <a:r>
              <a:rPr lang="en-AU" sz="2400" dirty="0"/>
              <a:t>The </a:t>
            </a:r>
            <a:r>
              <a:rPr lang="en-AU" sz="2400" dirty="0" err="1"/>
              <a:t>Humaniq</a:t>
            </a:r>
            <a:r>
              <a:rPr lang="en-AU" sz="2400" dirty="0"/>
              <a:t> ICO raised US$5.1 million is a very short time frames (21 days).  In fact at one point it raised US$1.2 million in 10 minutes.  11,200 people across the globe invested.</a:t>
            </a:r>
          </a:p>
          <a:p>
            <a:r>
              <a:rPr lang="en-AU" sz="2400" dirty="0"/>
              <a:t>No disclosure document was registered with any regulatory authority in any jurisdiction.</a:t>
            </a:r>
          </a:p>
          <a:p>
            <a:endParaRPr lang="en-AU" dirty="0"/>
          </a:p>
          <a:p>
            <a:pPr marL="0" indent="0">
              <a:buNone/>
            </a:pPr>
            <a:endParaRPr lang="en-AU"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394610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508" y="240932"/>
            <a:ext cx="8911687" cy="725719"/>
          </a:xfrm>
        </p:spPr>
        <p:txBody>
          <a:bodyPr/>
          <a:lstStyle/>
          <a:p>
            <a:r>
              <a:rPr lang="en-AU" dirty="0"/>
              <a:t>ICO Funds Raised</a:t>
            </a:r>
          </a:p>
        </p:txBody>
      </p:sp>
      <p:sp>
        <p:nvSpPr>
          <p:cNvPr id="3" name="Content Placeholder 2"/>
          <p:cNvSpPr>
            <a:spLocks noGrp="1"/>
          </p:cNvSpPr>
          <p:nvPr>
            <p:ph idx="1"/>
          </p:nvPr>
        </p:nvSpPr>
        <p:spPr>
          <a:xfrm>
            <a:off x="1602377" y="966651"/>
            <a:ext cx="10485120" cy="5163786"/>
          </a:xfrm>
        </p:spPr>
        <p:txBody>
          <a:bodyPr>
            <a:normAutofit fontScale="47500" lnSpcReduction="20000"/>
          </a:bodyPr>
          <a:lstStyle/>
          <a:p>
            <a:r>
              <a:rPr lang="en-AU" sz="5900" dirty="0"/>
              <a:t>Initial Coin Offerings </a:t>
            </a:r>
            <a:r>
              <a:rPr lang="en-AU" sz="5900" dirty="0">
                <a:hlinkClick r:id="rId2"/>
              </a:rPr>
              <a:t>have raised $200 million dollars </a:t>
            </a:r>
            <a:r>
              <a:rPr lang="en-AU" sz="5900" dirty="0"/>
              <a:t>in 2017. Here is a short list of recent ICOs, and their fundraising results:</a:t>
            </a:r>
          </a:p>
          <a:p>
            <a:pPr lvl="1"/>
            <a:r>
              <a:rPr lang="en-AU" sz="5900" dirty="0"/>
              <a:t>Basic Attention Token — $35 million USD</a:t>
            </a:r>
          </a:p>
          <a:p>
            <a:pPr lvl="1"/>
            <a:r>
              <a:rPr lang="en-AU" sz="5900" dirty="0" err="1"/>
              <a:t>Storj</a:t>
            </a:r>
            <a:r>
              <a:rPr lang="en-AU" sz="5900" dirty="0"/>
              <a:t> — $30 million USD</a:t>
            </a:r>
          </a:p>
          <a:p>
            <a:pPr lvl="1"/>
            <a:r>
              <a:rPr lang="en-AU" sz="5900" dirty="0"/>
              <a:t>Waves — $16 million USD</a:t>
            </a:r>
          </a:p>
          <a:p>
            <a:pPr lvl="1"/>
            <a:r>
              <a:rPr lang="en-AU" sz="5900" dirty="0" err="1"/>
              <a:t>Qtum</a:t>
            </a:r>
            <a:r>
              <a:rPr lang="en-AU" sz="5900" dirty="0"/>
              <a:t> — $15.7 million USD</a:t>
            </a:r>
          </a:p>
          <a:p>
            <a:pPr lvl="1"/>
            <a:r>
              <a:rPr lang="en-AU" sz="5900" dirty="0"/>
              <a:t>Gnosis $12.5 million USD</a:t>
            </a:r>
          </a:p>
          <a:p>
            <a:pPr lvl="1"/>
            <a:r>
              <a:rPr lang="en-AU" sz="5900" dirty="0" err="1"/>
              <a:t>Iconomi</a:t>
            </a:r>
            <a:r>
              <a:rPr lang="en-AU" sz="5900" dirty="0"/>
              <a:t> — $10.5 million USD</a:t>
            </a:r>
          </a:p>
          <a:p>
            <a:pPr lvl="1"/>
            <a:r>
              <a:rPr lang="en-AU" sz="5900" dirty="0"/>
              <a:t>Golem — $8.6 million USD</a:t>
            </a:r>
          </a:p>
          <a:p>
            <a:pPr marL="0" indent="0">
              <a:buNone/>
            </a:pPr>
            <a:r>
              <a:rPr lang="en-AU" sz="2900" dirty="0">
                <a:hlinkClick r:id="rId2"/>
              </a:rPr>
              <a:t>http://www.cnbc.com/2017/05/25/bitcoin-ico-cryptocurrency-start-up-civic-raising-money-initial-coin-offering.html</a:t>
            </a:r>
            <a:r>
              <a:rPr lang="en-AU" sz="2900" dirty="0"/>
              <a:t> </a:t>
            </a:r>
          </a:p>
          <a:p>
            <a:endParaRPr lang="en-AU"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237535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423" y="162556"/>
            <a:ext cx="8911687" cy="838930"/>
          </a:xfrm>
        </p:spPr>
        <p:txBody>
          <a:bodyPr>
            <a:normAutofit fontScale="90000"/>
          </a:bodyPr>
          <a:lstStyle/>
          <a:p>
            <a:r>
              <a:rPr lang="en-AU" dirty="0"/>
              <a:t>How does it differ from an IPO</a:t>
            </a:r>
            <a:br>
              <a:rPr lang="en-AU" dirty="0"/>
            </a:br>
            <a:endParaRPr lang="en-AU" dirty="0"/>
          </a:p>
        </p:txBody>
      </p:sp>
      <p:sp>
        <p:nvSpPr>
          <p:cNvPr id="3" name="Content Placeholder 2"/>
          <p:cNvSpPr>
            <a:spLocks noGrp="1"/>
          </p:cNvSpPr>
          <p:nvPr>
            <p:ph idx="1"/>
          </p:nvPr>
        </p:nvSpPr>
        <p:spPr>
          <a:xfrm>
            <a:off x="1593668" y="933629"/>
            <a:ext cx="10363199" cy="5129074"/>
          </a:xfrm>
        </p:spPr>
        <p:txBody>
          <a:bodyPr>
            <a:noAutofit/>
          </a:bodyPr>
          <a:lstStyle/>
          <a:p>
            <a:r>
              <a:rPr lang="en-AU" sz="2400" dirty="0"/>
              <a:t>An IPO involves the issuing of shares or some definable security stake in a legislatively recognised entity such as a TRUST or a company.</a:t>
            </a:r>
          </a:p>
          <a:p>
            <a:r>
              <a:rPr lang="en-AU" sz="2400" dirty="0"/>
              <a:t>An ICO involves the raising of capital without giving up any equity stakes in the promoting company but is designed to drive interest and usage of their product/service/project.</a:t>
            </a:r>
          </a:p>
          <a:p>
            <a:r>
              <a:rPr lang="en-AU" sz="2400" dirty="0"/>
              <a:t>The investor subscribes for a cryptographic enabled token/tokens which will only operate on a prescribed blockchain platform.</a:t>
            </a:r>
          </a:p>
          <a:p>
            <a:r>
              <a:rPr lang="en-AU" sz="2400" dirty="0"/>
              <a:t>For example, the </a:t>
            </a:r>
            <a:r>
              <a:rPr lang="en-AU" sz="2400" dirty="0" err="1"/>
              <a:t>Storj</a:t>
            </a:r>
            <a:r>
              <a:rPr lang="en-AU" sz="2400" dirty="0"/>
              <a:t> ICO issued $30 million worth of tokens which can latter be used as payment of future  services being offered by STORJ.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74" y="5901320"/>
            <a:ext cx="1671833" cy="956680"/>
          </a:xfrm>
          <a:prstGeom prst="rect">
            <a:avLst/>
          </a:prstGeom>
        </p:spPr>
      </p:pic>
      <p:sp>
        <p:nvSpPr>
          <p:cNvPr id="8" name="Footer Placeholder 5"/>
          <p:cNvSpPr>
            <a:spLocks noGrp="1"/>
          </p:cNvSpPr>
          <p:nvPr>
            <p:ph type="ftr" sz="quarter" idx="11"/>
          </p:nvPr>
        </p:nvSpPr>
        <p:spPr>
          <a:xfrm>
            <a:off x="2592925" y="6234260"/>
            <a:ext cx="7619999" cy="365125"/>
          </a:xfrm>
        </p:spPr>
        <p:txBody>
          <a:bodyPr/>
          <a:lstStyle/>
          <a:p>
            <a:pPr algn="ctr"/>
            <a:r>
              <a:rPr lang="en-AU" sz="1600" b="1" dirty="0">
                <a:solidFill>
                  <a:schemeClr val="tx1"/>
                </a:solidFill>
              </a:rPr>
              <a:t>Dr Adrian McCullagh : amccullagh@odmoblawyers.com</a:t>
            </a:r>
          </a:p>
        </p:txBody>
      </p:sp>
      <p:sp>
        <p:nvSpPr>
          <p:cNvPr id="9" name="Date Placeholder 4"/>
          <p:cNvSpPr>
            <a:spLocks noGrp="1"/>
          </p:cNvSpPr>
          <p:nvPr>
            <p:ph type="dt" sz="half" idx="10"/>
          </p:nvPr>
        </p:nvSpPr>
        <p:spPr>
          <a:xfrm>
            <a:off x="10044308" y="6049926"/>
            <a:ext cx="1796901" cy="549459"/>
          </a:xfrm>
        </p:spPr>
        <p:txBody>
          <a:bodyPr/>
          <a:lstStyle/>
          <a:p>
            <a:r>
              <a:rPr lang="en-AU" sz="1600" b="1" dirty="0">
                <a:solidFill>
                  <a:schemeClr val="tx1"/>
                </a:solidFill>
              </a:rPr>
              <a:t>13 June 2017</a:t>
            </a:r>
          </a:p>
        </p:txBody>
      </p:sp>
    </p:spTree>
    <p:extLst>
      <p:ext uri="{BB962C8B-B14F-4D97-AF65-F5344CB8AC3E}">
        <p14:creationId xmlns:p14="http://schemas.microsoft.com/office/powerpoint/2010/main" val="128112569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247</TotalTime>
  <Words>2122</Words>
  <Application>Microsoft Macintosh PowerPoint</Application>
  <PresentationFormat>Widescreen</PresentationFormat>
  <Paragraphs>186</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Century Gothic</vt:lpstr>
      <vt:lpstr>Wingdings 3</vt:lpstr>
      <vt:lpstr>Wisp</vt:lpstr>
      <vt:lpstr>INITIAL COIN OFFERINGS Where to for the Regulator</vt:lpstr>
      <vt:lpstr>Disclaimer</vt:lpstr>
      <vt:lpstr>Agenda</vt:lpstr>
      <vt:lpstr>The Rise of the ICO</vt:lpstr>
      <vt:lpstr>ICO Funding is closing in on VC funding Curtesy of COINDESK http://www.coindesk.com/coindesk-research-ico-interest-grows-funding-nears-50-blockchain-venture-capital/ </vt:lpstr>
      <vt:lpstr>What is an ICO</vt:lpstr>
      <vt:lpstr>ICO Funding</vt:lpstr>
      <vt:lpstr>ICO Funds Raised</vt:lpstr>
      <vt:lpstr>How does it differ from an IPO </vt:lpstr>
      <vt:lpstr>How does it differ from an IPO </vt:lpstr>
      <vt:lpstr>Are ICOs legal under Australian Law </vt:lpstr>
      <vt:lpstr>Are ICOs legal under Australian Law </vt:lpstr>
      <vt:lpstr>Are ICOs legal under Australian Law </vt:lpstr>
      <vt:lpstr>Are ICOs legal under Australian Law </vt:lpstr>
      <vt:lpstr>Are ICOs legal under Australian Law </vt:lpstr>
      <vt:lpstr>Are ICOs legal under Australian Law </vt:lpstr>
      <vt:lpstr>What could a regulator do to intervene </vt:lpstr>
      <vt:lpstr>What could a regulator do to intervene </vt:lpstr>
      <vt:lpstr>What could a regulator do to intervene </vt:lpstr>
      <vt:lpstr>What could a regulator do to intervene </vt:lpstr>
      <vt:lpstr>Conclusion</vt:lpstr>
      <vt:lpstr>Conclusion</vt:lpstr>
      <vt:lpstr>QUESTION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COIN OFFERINGS Where to for the Regulator</dc:title>
  <dc:creator>Adrian McCullagh</dc:creator>
  <cp:lastModifiedBy>Microsoft Office User</cp:lastModifiedBy>
  <cp:revision>23</cp:revision>
  <dcterms:created xsi:type="dcterms:W3CDTF">2017-06-11T01:20:59Z</dcterms:created>
  <dcterms:modified xsi:type="dcterms:W3CDTF">2017-06-14T23:19:58Z</dcterms:modified>
</cp:coreProperties>
</file>